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63" r:id="rId3"/>
    <p:sldId id="273" r:id="rId4"/>
    <p:sldId id="304" r:id="rId5"/>
    <p:sldId id="267" r:id="rId6"/>
    <p:sldId id="293" r:id="rId7"/>
    <p:sldId id="298" r:id="rId8"/>
    <p:sldId id="352" r:id="rId9"/>
    <p:sldId id="353" r:id="rId10"/>
    <p:sldId id="354" r:id="rId11"/>
    <p:sldId id="355" r:id="rId12"/>
    <p:sldId id="356" r:id="rId13"/>
    <p:sldId id="295" r:id="rId14"/>
    <p:sldId id="324" r:id="rId15"/>
    <p:sldId id="357" r:id="rId16"/>
    <p:sldId id="330" r:id="rId17"/>
    <p:sldId id="331" r:id="rId18"/>
    <p:sldId id="358" r:id="rId19"/>
    <p:sldId id="329" r:id="rId20"/>
    <p:sldId id="340" r:id="rId21"/>
    <p:sldId id="360" r:id="rId22"/>
    <p:sldId id="344" r:id="rId23"/>
    <p:sldId id="345" r:id="rId24"/>
    <p:sldId id="361" r:id="rId25"/>
    <p:sldId id="346" r:id="rId26"/>
    <p:sldId id="347" r:id="rId27"/>
    <p:sldId id="363" r:id="rId28"/>
    <p:sldId id="348" r:id="rId29"/>
    <p:sldId id="349" r:id="rId30"/>
    <p:sldId id="362" r:id="rId31"/>
    <p:sldId id="351" r:id="rId32"/>
    <p:sldId id="336" r:id="rId33"/>
    <p:sldId id="301" r:id="rId34"/>
    <p:sldId id="323" r:id="rId35"/>
    <p:sldId id="285" r:id="rId36"/>
    <p:sldId id="289" r:id="rId37"/>
    <p:sldId id="286" r:id="rId38"/>
    <p:sldId id="292" r:id="rId39"/>
  </p:sldIdLst>
  <p:sldSz cx="12192000" cy="6858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Yoon 윤고딕 550_TT" panose="02090603020101020101" pitchFamily="18" charset="-127"/>
      <p:regular r:id="rId43"/>
    </p:embeddedFont>
    <p:embeddedFont>
      <p:font typeface="나눔고딕" panose="020D0604000000000000" pitchFamily="50" charset="-127"/>
      <p:regular r:id="rId44"/>
      <p:bold r:id="rId45"/>
    </p:embeddedFont>
    <p:embeddedFont>
      <p:font typeface="Yoon 윤고딕 530_TT" panose="02090603020101020101" pitchFamily="18" charset="-127"/>
      <p:regular r:id="rId46"/>
    </p:embeddedFont>
    <p:embeddedFont>
      <p:font typeface="Yoon 윤고딕 520_TT" panose="02090603020101020101" pitchFamily="18" charset="-127"/>
      <p:regular r:id="rId47"/>
    </p:embeddedFont>
    <p:embeddedFont>
      <p:font typeface="Rockwell Extra Bold" panose="02060903040505020403" pitchFamily="18" charset="0"/>
      <p:bold r:id="rId48"/>
    </p:embeddedFont>
    <p:embeddedFont>
      <p:font typeface="Yoon 윤고딕 540_TT" panose="02090603020101020101" pitchFamily="18" charset="-127"/>
      <p:regular r:id="rId49"/>
    </p:embeddedFont>
    <p:embeddedFont>
      <p:font typeface="나눔바른고딕" panose="020B0603020101020101" pitchFamily="50" charset="-127"/>
      <p:regular r:id="rId50"/>
      <p:bold r:id="rId51"/>
    </p:embeddedFont>
    <p:embeddedFont>
      <p:font typeface="Segoe UI Black" panose="020B0A02040204020203" pitchFamily="34" charset="0"/>
      <p:bold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595959"/>
    <a:srgbClr val="003B60"/>
    <a:srgbClr val="F2F2F2"/>
    <a:srgbClr val="7F7F7F"/>
    <a:srgbClr val="B6BFC8"/>
    <a:srgbClr val="5B9BD5"/>
    <a:srgbClr val="91CCF1"/>
    <a:srgbClr val="001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142" autoAdjust="0"/>
  </p:normalViewPr>
  <p:slideViewPr>
    <p:cSldViewPr snapToGrid="0">
      <p:cViewPr varScale="1">
        <p:scale>
          <a:sx n="68" d="100"/>
          <a:sy n="68" d="100"/>
        </p:scale>
        <p:origin x="81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D9917-71F1-44EF-919B-07395B041424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801E3-C1F5-4FAB-9C90-B50B581C71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17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74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37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85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60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99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5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6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75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77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6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38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35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6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2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13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24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74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94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B2D0AC0-28BF-498B-B77A-8CC85EE74D7D}" type="datetimeFigureOut">
              <a:rPr lang="ko-KR" altLang="en-US" smtClean="0"/>
              <a:pPr/>
              <a:t>2017-02-21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58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069690" y="3843833"/>
            <a:ext cx="8052620" cy="1967094"/>
            <a:chOff x="2069690" y="3938671"/>
            <a:chExt cx="8052620" cy="1967094"/>
          </a:xfrm>
        </p:grpSpPr>
        <p:grpSp>
          <p:nvGrpSpPr>
            <p:cNvPr id="18" name="그룹 17"/>
            <p:cNvGrpSpPr/>
            <p:nvPr/>
          </p:nvGrpSpPr>
          <p:grpSpPr>
            <a:xfrm>
              <a:off x="2069690" y="3938671"/>
              <a:ext cx="8052620" cy="1197765"/>
              <a:chOff x="1872156" y="3693280"/>
              <a:chExt cx="8052620" cy="119776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872156" y="3722776"/>
                <a:ext cx="805262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spc="-300" dirty="0">
                    <a:solidFill>
                      <a:srgbClr val="91CCF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공공데이터</a:t>
                </a:r>
                <a:r>
                  <a:rPr lang="ko-KR" altLang="en-US" sz="36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기반으로 한 </a:t>
                </a:r>
                <a:endParaRPr lang="en-US" altLang="ko-KR" sz="3600" spc="-3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32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여행 계획 어플리케이션</a:t>
                </a: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3229896" y="4872004"/>
                <a:ext cx="5368413" cy="190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3229896" y="3693280"/>
                <a:ext cx="5368413" cy="190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4478160" y="5259434"/>
              <a:ext cx="3235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2014150004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   2014152018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endParaRPr lang="en-US" altLang="ko-KR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ctr"/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이상호교수님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13"/>
          <a:stretch/>
        </p:blipFill>
        <p:spPr>
          <a:xfrm flipH="1">
            <a:off x="4778287" y="1299237"/>
            <a:ext cx="2666698" cy="23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지출 관리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07523" y="1643632"/>
            <a:ext cx="2785936" cy="4497557"/>
            <a:chOff x="5116780" y="1503601"/>
            <a:chExt cx="2785936" cy="449755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780" y="1503601"/>
              <a:ext cx="2785936" cy="44975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031446" y="1620890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46428" y="2249656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3546428" y="258493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935048" y="2249656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48508" y="2249656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46428" y="5244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546428" y="2958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46428" y="333169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35048" y="229737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38808" y="301817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30760" y="5263388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3546428" y="3683319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63694" y="229737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38808" y="264479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35048" y="263265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35048" y="3010385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35048" y="3375840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63694" y="264121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63694" y="3016590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63694" y="3374412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35048" y="5244316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15520" y="3382916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935047" y="526338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6812723" y="1643632"/>
            <a:ext cx="2785936" cy="4497557"/>
            <a:chOff x="5116780" y="1503601"/>
            <a:chExt cx="2785936" cy="4497557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780" y="1503601"/>
              <a:ext cx="2785936" cy="449755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6031446" y="1620890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7051628" y="2249656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/>
          <p:cNvCxnSpPr/>
          <p:nvPr/>
        </p:nvCxnSpPr>
        <p:spPr>
          <a:xfrm>
            <a:off x="7051628" y="258493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440248" y="2249656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453708" y="2249656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051628" y="5244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051628" y="2958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051628" y="333169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440248" y="229737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044008" y="301817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35960" y="5263388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7051628" y="3683319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468894" y="229737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044008" y="264479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40248" y="263265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40248" y="3010385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440248" y="3375840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68894" y="264121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468894" y="3016590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68894" y="3374412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40248" y="5244316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20720" y="3382916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40247" y="526338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3" name="타원 2"/>
          <p:cNvSpPr/>
          <p:nvPr/>
        </p:nvSpPr>
        <p:spPr>
          <a:xfrm>
            <a:off x="4431323" y="5244316"/>
            <a:ext cx="886265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7952475" y="5244316"/>
            <a:ext cx="886265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562807" y="2589108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562807" y="3318874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7064839" y="2954563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7064839" y="3318874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360111" y="2495436"/>
            <a:ext cx="2681841" cy="1968382"/>
            <a:chOff x="6227529" y="733854"/>
            <a:chExt cx="4010025" cy="2943225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529" y="733854"/>
              <a:ext cx="4010025" cy="2943225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157790" y="980997"/>
              <a:ext cx="2149499" cy="552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157792" y="1665696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7157792" y="2144399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157792" y="2623101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91" name="사각형: 둥근 모서리 90"/>
            <p:cNvSpPr/>
            <p:nvPr/>
          </p:nvSpPr>
          <p:spPr>
            <a:xfrm>
              <a:off x="7754240" y="3010385"/>
              <a:ext cx="956603" cy="372531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92" name="곱하기 기호 91"/>
            <p:cNvSpPr/>
            <p:nvPr/>
          </p:nvSpPr>
          <p:spPr>
            <a:xfrm>
              <a:off x="9364715" y="1028195"/>
              <a:ext cx="373228" cy="373228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5055483" y="3012107"/>
            <a:ext cx="578979" cy="901864"/>
          </a:xfrm>
          <a:prstGeom prst="rect">
            <a:avLst/>
          </a:prstGeom>
          <a:ln>
            <a:noFill/>
          </a:ln>
        </p:spPr>
      </p:pic>
      <p:grpSp>
        <p:nvGrpSpPr>
          <p:cNvPr id="103" name="그룹 102"/>
          <p:cNvGrpSpPr/>
          <p:nvPr/>
        </p:nvGrpSpPr>
        <p:grpSpPr>
          <a:xfrm>
            <a:off x="3360111" y="2495436"/>
            <a:ext cx="2681841" cy="1968382"/>
            <a:chOff x="9375672" y="1434754"/>
            <a:chExt cx="4010025" cy="2943225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672" y="1434754"/>
              <a:ext cx="4010025" cy="2943225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10305933" y="1681897"/>
              <a:ext cx="2149499" cy="552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0305935" y="2845299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305935" y="3324001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109" name="사각형: 둥근 모서리 108"/>
            <p:cNvSpPr/>
            <p:nvPr/>
          </p:nvSpPr>
          <p:spPr>
            <a:xfrm>
              <a:off x="10902383" y="3711285"/>
              <a:ext cx="956603" cy="372531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11" name="곱하기 기호 110"/>
            <p:cNvSpPr/>
            <p:nvPr/>
          </p:nvSpPr>
          <p:spPr>
            <a:xfrm>
              <a:off x="12512858" y="1729095"/>
              <a:ext cx="373228" cy="373228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10296237" y="2676939"/>
              <a:ext cx="2149499" cy="740183"/>
              <a:chOff x="7099832" y="215035"/>
              <a:chExt cx="2149499" cy="897314"/>
            </a:xfrm>
            <a:solidFill>
              <a:srgbClr val="F2F2F2"/>
            </a:solidFill>
          </p:grpSpPr>
          <p:sp>
            <p:nvSpPr>
              <p:cNvPr id="114" name="직사각형 113"/>
              <p:cNvSpPr/>
              <p:nvPr/>
            </p:nvSpPr>
            <p:spPr>
              <a:xfrm>
                <a:off x="7099832" y="215035"/>
                <a:ext cx="2149499" cy="87844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7099832" y="215035"/>
                <a:ext cx="2149499" cy="3083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7099832" y="508590"/>
                <a:ext cx="2149499" cy="3083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B</a:t>
                </a: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7099832" y="804026"/>
                <a:ext cx="2149499" cy="3083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 ,B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10299704" y="2362428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858090" y="3510945"/>
            <a:ext cx="578979" cy="901864"/>
          </a:xfrm>
          <a:prstGeom prst="rect">
            <a:avLst/>
          </a:prstGeom>
          <a:ln>
            <a:noFill/>
          </a:ln>
        </p:spPr>
      </p:pic>
      <p:grpSp>
        <p:nvGrpSpPr>
          <p:cNvPr id="20" name="그룹 19"/>
          <p:cNvGrpSpPr/>
          <p:nvPr/>
        </p:nvGrpSpPr>
        <p:grpSpPr>
          <a:xfrm>
            <a:off x="3352491" y="2495436"/>
            <a:ext cx="2681841" cy="1968382"/>
            <a:chOff x="6227529" y="733854"/>
            <a:chExt cx="4010025" cy="29432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529" y="733854"/>
              <a:ext cx="4010025" cy="294322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57790" y="980997"/>
              <a:ext cx="2149499" cy="552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57792" y="1665696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A &amp; B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157792" y="2144399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점심 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- </a:t>
              </a:r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비빔밥 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157792" y="2623101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20000</a:t>
              </a:r>
              <a:endParaRPr lang="ko-KR" altLang="en-US" sz="1400" dirty="0">
                <a:solidFill>
                  <a:schemeClr val="tx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사각형: 둥근 모서리 15"/>
            <p:cNvSpPr/>
            <p:nvPr/>
          </p:nvSpPr>
          <p:spPr>
            <a:xfrm>
              <a:off x="7754240" y="3010385"/>
              <a:ext cx="956603" cy="372531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7" name="곱하기 기호 16"/>
            <p:cNvSpPr/>
            <p:nvPr/>
          </p:nvSpPr>
          <p:spPr>
            <a:xfrm>
              <a:off x="9364715" y="1028195"/>
              <a:ext cx="373228" cy="373228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674204" y="3919994"/>
            <a:ext cx="578979" cy="901864"/>
          </a:xfrm>
          <a:prstGeom prst="rect">
            <a:avLst/>
          </a:prstGeom>
          <a:ln>
            <a:noFill/>
          </a:ln>
        </p:spPr>
      </p:pic>
      <p:sp>
        <p:nvSpPr>
          <p:cNvPr id="120" name="TextBox 119"/>
          <p:cNvSpPr txBox="1"/>
          <p:nvPr/>
        </p:nvSpPr>
        <p:spPr>
          <a:xfrm>
            <a:off x="3940518" y="526497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25,000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445718" y="526497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12,000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66246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5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52" grpId="0" animBg="1"/>
      <p:bldP spid="55" grpId="0" animBg="1"/>
      <p:bldP spid="74" grpId="0" animBg="1"/>
      <p:bldP spid="77" grpId="0" animBg="1"/>
      <p:bldP spid="79" grpId="0" animBg="1"/>
      <p:bldP spid="80" grpId="0" animBg="1"/>
      <p:bldP spid="138" grpId="0" animBg="1"/>
      <p:bldP spid="196" grpId="0" animBg="1"/>
      <p:bldP spid="120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 descr="smart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91" y="1485900"/>
            <a:ext cx="5165261" cy="462098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9465853" y="2286955"/>
            <a:ext cx="2318649" cy="3264763"/>
            <a:chOff x="2008413" y="2286955"/>
            <a:chExt cx="2318649" cy="3264763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2008413" y="2968403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551452" y="2286955"/>
              <a:ext cx="1187790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내 여행목록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013852" y="3398396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2645229" y="2988128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춘천쓰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 rot="16200000" flipH="1">
              <a:off x="1232807" y="4269924"/>
              <a:ext cx="2563587" cy="1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2019294" y="3828380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650671" y="3418112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서울맛집투어</a:t>
              </a: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2024733" y="4242044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656110" y="3848105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1680" y="3769360"/>
              <a:ext cx="538480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+</a:t>
              </a:r>
              <a:endParaRPr lang="ko-KR" altLang="en-US" sz="3000" b="1" spc="-150" dirty="0">
                <a:solidFill>
                  <a:schemeClr val="accent1">
                    <a:lumMod val="50000"/>
                  </a:schemeClr>
                </a:solidFill>
                <a:latin typeface="Rockwell Extra Bold" pitchFamily="18" charset="0"/>
                <a:ea typeface="Yoon 윤고딕 520_TT" panose="02090603020101020101" pitchFamily="18" charset="-127"/>
                <a:cs typeface="Segoe UI Black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2414444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다른 사용자 플랜 가져오기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9" name="그림 8" descr="smart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" y="1485900"/>
            <a:ext cx="5165261" cy="462098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87" y="1471696"/>
            <a:ext cx="2663433" cy="4624304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4409440" y="32207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666240" y="2286955"/>
            <a:ext cx="2335702" cy="3264763"/>
            <a:chOff x="1991360" y="2286955"/>
            <a:chExt cx="2335702" cy="326476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08413" y="2968403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51452" y="2286955"/>
              <a:ext cx="1187790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013852" y="3398396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645229" y="2988128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부산 여행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 rot="16200000" flipH="1">
              <a:off x="1232807" y="4269924"/>
              <a:ext cx="2563587" cy="1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019294" y="3828380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50671" y="3418112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제주도 여행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024733" y="4242044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656110" y="3848105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319786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319786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319786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91360" y="3759200"/>
              <a:ext cx="538480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∨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042172" y="5100319"/>
            <a:ext cx="730228" cy="292388"/>
          </a:xfrm>
          <a:prstGeom prst="rect">
            <a:avLst/>
          </a:prstGeom>
          <a:solidFill>
            <a:srgbClr val="F2F2F2"/>
          </a:solidFill>
          <a:ln>
            <a:solidFill>
              <a:srgbClr val="003B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가져오기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8260080" y="32715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1683293" y="2286955"/>
            <a:ext cx="2318649" cy="3264763"/>
            <a:chOff x="2008413" y="2286955"/>
            <a:chExt cx="2318649" cy="3264763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2008413" y="2968403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551452" y="2286955"/>
              <a:ext cx="1187790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013852" y="3398396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rot="16200000" flipH="1">
              <a:off x="1232807" y="4269924"/>
              <a:ext cx="2563587" cy="1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019294" y="3828380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2024733" y="4242044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319786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319786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/>
            <p:cNvSpPr/>
            <p:nvPr/>
          </p:nvSpPr>
          <p:spPr>
            <a:xfrm>
              <a:off x="319786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234" y="1584087"/>
            <a:ext cx="932766" cy="4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경로 추천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97742" y="1218104"/>
            <a:ext cx="5165261" cy="4620986"/>
            <a:chOff x="0" y="1694462"/>
            <a:chExt cx="5165261" cy="46209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1463039" y="2021614"/>
              <a:ext cx="2321169" cy="3675802"/>
            </a:xfrm>
            <a:prstGeom prst="rect">
              <a:avLst/>
            </a:prstGeom>
          </p:spPr>
        </p:pic>
        <p:pic>
          <p:nvPicPr>
            <p:cNvPr id="13" name="그림 12" descr="smartphon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94462"/>
              <a:ext cx="5165261" cy="462098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247911" y="3461917"/>
            <a:ext cx="461014" cy="393179"/>
            <a:chOff x="8662814" y="3284626"/>
            <a:chExt cx="461014" cy="393179"/>
          </a:xfrm>
        </p:grpSpPr>
        <p:sp>
          <p:nvSpPr>
            <p:cNvPr id="19" name="타원 18"/>
            <p:cNvSpPr/>
            <p:nvPr/>
          </p:nvSpPr>
          <p:spPr>
            <a:xfrm>
              <a:off x="8821072" y="3310881"/>
              <a:ext cx="144498" cy="170334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814" y="3284626"/>
              <a:ext cx="461014" cy="39317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63" y="4295802"/>
            <a:ext cx="461014" cy="3931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09" y="4099212"/>
            <a:ext cx="461014" cy="3931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49" y="2974008"/>
            <a:ext cx="461014" cy="39317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933352" y="1218104"/>
            <a:ext cx="5165261" cy="4620986"/>
            <a:chOff x="0" y="1694462"/>
            <a:chExt cx="5165261" cy="462098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1463039" y="2021614"/>
              <a:ext cx="2321169" cy="3675802"/>
            </a:xfrm>
            <a:prstGeom prst="rect">
              <a:avLst/>
            </a:prstGeom>
          </p:spPr>
        </p:pic>
        <p:pic>
          <p:nvPicPr>
            <p:cNvPr id="24" name="그림 23" descr="smartphon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94462"/>
              <a:ext cx="5165261" cy="4620986"/>
            </a:xfrm>
            <a:prstGeom prst="rect">
              <a:avLst/>
            </a:prstGeom>
          </p:spPr>
        </p:pic>
      </p:grpSp>
      <p:cxnSp>
        <p:nvCxnSpPr>
          <p:cNvPr id="9" name="직선 연결선 8"/>
          <p:cNvCxnSpPr>
            <a:cxnSpLocks/>
          </p:cNvCxnSpPr>
          <p:nvPr/>
        </p:nvCxnSpPr>
        <p:spPr>
          <a:xfrm flipV="1">
            <a:off x="8620797" y="3273660"/>
            <a:ext cx="904875" cy="581436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8954172" y="3273660"/>
            <a:ext cx="571500" cy="1343026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7805716" y="4454830"/>
            <a:ext cx="1148456" cy="161856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7805716" y="2955431"/>
            <a:ext cx="281681" cy="1499399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41"/>
          <p:cNvSpPr/>
          <p:nvPr/>
        </p:nvSpPr>
        <p:spPr>
          <a:xfrm>
            <a:off x="6033479" y="3213637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875636" y="2619015"/>
            <a:ext cx="144498" cy="1703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5269" y="6041511"/>
            <a:ext cx="8619699" cy="830997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출발지와 도착지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경유할 관광지를 선택하면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</a:p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시간으로 경유하는 경로를 보여줌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78" y="2562252"/>
            <a:ext cx="461014" cy="3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5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구성도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66522"/>
              </p:ext>
            </p:extLst>
          </p:nvPr>
        </p:nvGraphicFramePr>
        <p:xfrm>
          <a:off x="1131670" y="1647159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1448433484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90023" y="1034712"/>
            <a:ext cx="1430199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Application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7629" y="1034712"/>
            <a:ext cx="1560941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Web Server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" name="왼쪽/오른쪽 화살표 16"/>
          <p:cNvSpPr/>
          <p:nvPr/>
        </p:nvSpPr>
        <p:spPr>
          <a:xfrm>
            <a:off x="6163396" y="2971800"/>
            <a:ext cx="892724" cy="484632"/>
          </a:xfrm>
          <a:prstGeom prst="left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060475" y="4647135"/>
            <a:ext cx="2950173" cy="2204137"/>
            <a:chOff x="8060475" y="4647135"/>
            <a:chExt cx="2950173" cy="2204137"/>
          </a:xfrm>
        </p:grpSpPr>
        <p:grpSp>
          <p:nvGrpSpPr>
            <p:cNvPr id="7" name="그룹 10"/>
            <p:cNvGrpSpPr/>
            <p:nvPr/>
          </p:nvGrpSpPr>
          <p:grpSpPr>
            <a:xfrm>
              <a:off x="9986396" y="5618490"/>
              <a:ext cx="1024252" cy="1176777"/>
              <a:chOff x="4642747" y="4069367"/>
              <a:chExt cx="1715323" cy="254306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03"/>
              <a:stretch/>
            </p:blipFill>
            <p:spPr>
              <a:xfrm>
                <a:off x="4642747" y="4069367"/>
                <a:ext cx="1715323" cy="180066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164593" y="5879634"/>
                <a:ext cx="671631" cy="73279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DB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sp>
          <p:nvSpPr>
            <p:cNvPr id="18" name="왼쪽/오른쪽 화살표 17"/>
            <p:cNvSpPr/>
            <p:nvPr/>
          </p:nvSpPr>
          <p:spPr>
            <a:xfrm rot="5400000">
              <a:off x="10059682" y="4846947"/>
              <a:ext cx="877681" cy="478058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왼쪽/오른쪽 화살표 17"/>
            <p:cNvSpPr/>
            <p:nvPr/>
          </p:nvSpPr>
          <p:spPr>
            <a:xfrm rot="5400000">
              <a:off x="8128227" y="4846949"/>
              <a:ext cx="877682" cy="478058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6"/>
            <p:cNvGrpSpPr/>
            <p:nvPr/>
          </p:nvGrpSpPr>
          <p:grpSpPr>
            <a:xfrm>
              <a:off x="8060475" y="5618490"/>
              <a:ext cx="1013186" cy="1232782"/>
              <a:chOff x="8063092" y="4952838"/>
              <a:chExt cx="1212761" cy="190412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76" t="5128" r="9013" b="19590"/>
              <a:stretch/>
            </p:blipFill>
            <p:spPr>
              <a:xfrm>
                <a:off x="8063092" y="4952838"/>
                <a:ext cx="1212761" cy="135624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094383" y="6238965"/>
                <a:ext cx="1150181" cy="61800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Tour API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92643"/>
              </p:ext>
            </p:extLst>
          </p:nvPr>
        </p:nvGraphicFramePr>
        <p:xfrm>
          <a:off x="7105750" y="1638951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3025009386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Sever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91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725864" y="1733401"/>
            <a:ext cx="6740272" cy="4574373"/>
            <a:chOff x="2250832" y="1597911"/>
            <a:chExt cx="6740272" cy="457437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019" y="1597911"/>
              <a:ext cx="2573085" cy="457437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832" y="1597911"/>
              <a:ext cx="2573085" cy="4574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12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20083" y="1491769"/>
            <a:ext cx="10616218" cy="1107996"/>
            <a:chOff x="720083" y="1843955"/>
            <a:chExt cx="10616218" cy="1107996"/>
          </a:xfrm>
        </p:grpSpPr>
        <p:grpSp>
          <p:nvGrpSpPr>
            <p:cNvPr id="7" name="그룹 6"/>
            <p:cNvGrpSpPr/>
            <p:nvPr/>
          </p:nvGrpSpPr>
          <p:grpSpPr>
            <a:xfrm>
              <a:off x="720083" y="1843955"/>
              <a:ext cx="1315392" cy="1107996"/>
              <a:chOff x="365398" y="2123594"/>
              <a:chExt cx="1315392" cy="170099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67334" y="2155859"/>
                <a:ext cx="713456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22021" y="2388192"/>
              <a:ext cx="10014280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사용자가 출발지와 도착지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경유할 여행지를 선택하면 최단 시간으로 경유할 수 있는 최적의 경로 탐색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20083" y="4758884"/>
            <a:ext cx="8670048" cy="1222868"/>
            <a:chOff x="720083" y="3319785"/>
            <a:chExt cx="8670048" cy="1222868"/>
          </a:xfrm>
        </p:grpSpPr>
        <p:grpSp>
          <p:nvGrpSpPr>
            <p:cNvPr id="15" name="그룹 14"/>
            <p:cNvGrpSpPr/>
            <p:nvPr/>
          </p:nvGrpSpPr>
          <p:grpSpPr>
            <a:xfrm>
              <a:off x="720083" y="3319785"/>
              <a:ext cx="2398151" cy="1107996"/>
              <a:chOff x="365398" y="2123594"/>
              <a:chExt cx="2398151" cy="170099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69485" y="2155859"/>
                <a:ext cx="1794064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적용 알고리즘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322020" y="3988655"/>
              <a:ext cx="8068111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최단 경로 알고리즘 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</a:t>
              </a:r>
              <a:r>
                <a:rPr lang="ko-KR" altLang="en-US" sz="2000" spc="-15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다익스트라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알고리즘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720083" y="3087126"/>
            <a:ext cx="10616218" cy="1184396"/>
            <a:chOff x="720083" y="3319785"/>
            <a:chExt cx="8670048" cy="1184396"/>
          </a:xfrm>
        </p:grpSpPr>
        <p:grpSp>
          <p:nvGrpSpPr>
            <p:cNvPr id="23" name="그룹 22"/>
            <p:cNvGrpSpPr/>
            <p:nvPr/>
          </p:nvGrpSpPr>
          <p:grpSpPr>
            <a:xfrm>
              <a:off x="720083" y="3319785"/>
              <a:ext cx="2398151" cy="1107996"/>
              <a:chOff x="365398" y="2123594"/>
              <a:chExt cx="2398151" cy="170099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69485" y="2155859"/>
                <a:ext cx="1794064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고려사항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322020" y="3988655"/>
              <a:ext cx="8068111" cy="5155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직선 거리가 아닌 실제 자동차 주행 거리를 기준으로 하므로 모든 경로의 거리를 파악해야 함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9"/>
              <a:ext cx="1322707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07497"/>
              </p:ext>
            </p:extLst>
          </p:nvPr>
        </p:nvGraphicFramePr>
        <p:xfrm>
          <a:off x="714469" y="2811490"/>
          <a:ext cx="11229002" cy="2418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&lt;MapPoint&gt; path)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여행지의 위도와 경도를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받아 출발지에서 도착지 사이의 경유지를 최단시간으로 경유하는 루트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getDistance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지점 간 경로의 거리를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Double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형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배열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Tmap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의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길찾기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함수를 이용해 지점과 지점 간의 거리를 계산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직선 거리가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800m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이내일 경우 도보 주행 거리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이외에는 자동차 주행거리를 계산해 배열에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findShortestPath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다익스트라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알고리즘을 기반으로 한 최단 경로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순서대로 저장 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36146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22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3333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83001" y="1844214"/>
            <a:ext cx="4332850" cy="4073802"/>
            <a:chOff x="4135901" y="1392576"/>
            <a:chExt cx="5279270" cy="4896230"/>
          </a:xfrm>
        </p:grpSpPr>
        <p:sp>
          <p:nvSpPr>
            <p:cNvPr id="4" name="직사각형 3"/>
            <p:cNvSpPr/>
            <p:nvPr/>
          </p:nvSpPr>
          <p:spPr>
            <a:xfrm>
              <a:off x="4994030" y="1392576"/>
              <a:ext cx="1350498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start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94030" y="5740166"/>
              <a:ext cx="1350498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135901" y="2262094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출발지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도착지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경유지 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list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받음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35901" y="3131612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지점 간 모든 거리 계산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35901" y="4001130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탐색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35901" y="4870648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반환 </a:t>
              </a:r>
            </a:p>
          </p:txBody>
        </p:sp>
        <p:cxnSp>
          <p:nvCxnSpPr>
            <p:cNvPr id="6" name="직선 화살표 연결선 5"/>
            <p:cNvCxnSpPr>
              <a:stCxn id="4" idx="2"/>
              <a:endCxn id="14" idx="0"/>
            </p:cNvCxnSpPr>
            <p:nvPr/>
          </p:nvCxnSpPr>
          <p:spPr>
            <a:xfrm>
              <a:off x="5669279" y="1941216"/>
              <a:ext cx="1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4" idx="2"/>
              <a:endCxn id="15" idx="0"/>
            </p:cNvCxnSpPr>
            <p:nvPr/>
          </p:nvCxnSpPr>
          <p:spPr>
            <a:xfrm>
              <a:off x="5669280" y="2810734"/>
              <a:ext cx="0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5" idx="2"/>
              <a:endCxn id="16" idx="0"/>
            </p:cNvCxnSpPr>
            <p:nvPr/>
          </p:nvCxnSpPr>
          <p:spPr>
            <a:xfrm>
              <a:off x="5669280" y="3680252"/>
              <a:ext cx="0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6" idx="2"/>
              <a:endCxn id="17" idx="0"/>
            </p:cNvCxnSpPr>
            <p:nvPr/>
          </p:nvCxnSpPr>
          <p:spPr>
            <a:xfrm>
              <a:off x="5669280" y="4549770"/>
              <a:ext cx="0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7" idx="2"/>
              <a:endCxn id="13" idx="0"/>
            </p:cNvCxnSpPr>
            <p:nvPr/>
          </p:nvCxnSpPr>
          <p:spPr>
            <a:xfrm flipH="1">
              <a:off x="5669279" y="5419288"/>
              <a:ext cx="1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428730" y="3221266"/>
              <a:ext cx="1560042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getDistance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28730" y="2348042"/>
              <a:ext cx="1986441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28730" y="4960302"/>
              <a:ext cx="181331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28730" y="4090784"/>
              <a:ext cx="1975221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findShortestPath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176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558714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09489" y="1732787"/>
            <a:ext cx="11633982" cy="4575600"/>
            <a:chOff x="309489" y="1555708"/>
            <a:chExt cx="11633982" cy="4575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696" y="1555708"/>
              <a:ext cx="2573775" cy="45756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9" y="1555708"/>
              <a:ext cx="2573775" cy="4575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558" y="1555708"/>
              <a:ext cx="2573775" cy="45756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27" y="1555708"/>
              <a:ext cx="2573775" cy="45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52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558714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720083" y="1476298"/>
            <a:ext cx="9102983" cy="1107996"/>
            <a:chOff x="720083" y="1843955"/>
            <a:chExt cx="9102983" cy="1107996"/>
          </a:xfrm>
        </p:grpSpPr>
        <p:grpSp>
          <p:nvGrpSpPr>
            <p:cNvPr id="19" name="그룹 18"/>
            <p:cNvGrpSpPr/>
            <p:nvPr/>
          </p:nvGrpSpPr>
          <p:grpSpPr>
            <a:xfrm>
              <a:off x="720083" y="1843955"/>
              <a:ext cx="1315392" cy="1107996"/>
              <a:chOff x="365398" y="2123594"/>
              <a:chExt cx="1315392" cy="170099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67334" y="2155859"/>
                <a:ext cx="713456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322021" y="2388192"/>
              <a:ext cx="850104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한국관광공사의 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에서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json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데이터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수신하여 원하는 정보를 추출하는 기능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14469" y="2715945"/>
            <a:ext cx="10096047" cy="1175634"/>
            <a:chOff x="714469" y="3215560"/>
            <a:chExt cx="10096047" cy="1175634"/>
          </a:xfrm>
        </p:grpSpPr>
        <p:grpSp>
          <p:nvGrpSpPr>
            <p:cNvPr id="20" name="그룹 19"/>
            <p:cNvGrpSpPr/>
            <p:nvPr/>
          </p:nvGrpSpPr>
          <p:grpSpPr>
            <a:xfrm>
              <a:off x="714469" y="3215560"/>
              <a:ext cx="2690213" cy="1107996"/>
              <a:chOff x="365398" y="2123594"/>
              <a:chExt cx="2317425" cy="170099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88759" y="2155859"/>
                <a:ext cx="1794064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다루는 정보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22019" y="3837196"/>
              <a:ext cx="9488497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문화시설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 및 축제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레포츠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쇼핑 시설 등의 위치 정보와 사진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개요 등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14469" y="4022061"/>
            <a:ext cx="2690213" cy="1107996"/>
            <a:chOff x="365398" y="2123594"/>
            <a:chExt cx="2317425" cy="1700992"/>
          </a:xfrm>
        </p:grpSpPr>
        <p:sp>
          <p:nvSpPr>
            <p:cNvPr id="16" name="TextBox 15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8759" y="2155859"/>
              <a:ext cx="1794064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86451"/>
              </p:ext>
            </p:extLst>
          </p:nvPr>
        </p:nvGraphicFramePr>
        <p:xfrm>
          <a:off x="714469" y="4704404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reqCode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파싱한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관광지 정보를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 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요청코드를 이용해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요청할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만들어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호출하고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전달받은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파싱해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추출한 데이터를 저장한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strUrl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읽어온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이용해 연결하여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로부터 받은 </a:t>
                      </a:r>
                      <a:endParaRPr lang="en-US" altLang="ko-KR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응답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읽고 버퍼에 저장한 후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92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7819" y="0"/>
            <a:ext cx="8254181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001</a:t>
            </a:r>
            <a:r>
              <a:rPr lang="en-US" altLang="ko-KR" sz="2000" dirty="0">
                <a:solidFill>
                  <a:srgbClr val="91CCF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개요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지적 사항 답변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배경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03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목표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04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효과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002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관련 연구   및   사례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 사례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기존 어플과 차별점</a:t>
            </a:r>
            <a:endParaRPr lang="en-US" altLang="ko-KR" b="1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003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수행 시나리오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004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구성도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005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모듈 상세 설계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006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개발 환경  및  개발 방법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007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업무 분담</a:t>
            </a: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820" y="486697"/>
            <a:ext cx="2920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Contents</a:t>
            </a:r>
            <a:endParaRPr lang="ko-KR" altLang="en-US" sz="4800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596597" y="1252023"/>
            <a:ext cx="0" cy="51347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0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558714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73566" y="888880"/>
            <a:ext cx="1322707" cy="461665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</a:t>
            </a:r>
            <a:r>
              <a:rPr lang="ko-KR" altLang="en-US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흐름도</a:t>
            </a:r>
            <a:endParaRPr lang="en-US" altLang="ko-KR" sz="2400" spc="-300" dirty="0">
              <a:solidFill>
                <a:srgbClr val="595959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cxnSp>
        <p:nvCxnSpPr>
          <p:cNvPr id="46" name="직선 화살표 연결선 45"/>
          <p:cNvCxnSpPr>
            <a:stCxn id="3" idx="3"/>
            <a:endCxn id="43" idx="1"/>
          </p:cNvCxnSpPr>
          <p:nvPr/>
        </p:nvCxnSpPr>
        <p:spPr>
          <a:xfrm flipV="1">
            <a:off x="1507645" y="2511899"/>
            <a:ext cx="3173064" cy="1009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9" idx="3"/>
            <a:endCxn id="44" idx="1"/>
          </p:cNvCxnSpPr>
          <p:nvPr/>
        </p:nvCxnSpPr>
        <p:spPr>
          <a:xfrm>
            <a:off x="6163786" y="3218948"/>
            <a:ext cx="2959285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49" idx="0"/>
          </p:cNvCxnSpPr>
          <p:nvPr/>
        </p:nvCxnSpPr>
        <p:spPr>
          <a:xfrm>
            <a:off x="5422248" y="2701196"/>
            <a:ext cx="0" cy="328454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cxnSpLocks/>
            <a:stCxn id="44" idx="2"/>
            <a:endCxn id="55" idx="0"/>
          </p:cNvCxnSpPr>
          <p:nvPr/>
        </p:nvCxnSpPr>
        <p:spPr>
          <a:xfrm flipH="1">
            <a:off x="9864609" y="3408245"/>
            <a:ext cx="1" cy="307768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stCxn id="55" idx="2"/>
            <a:endCxn id="60" idx="0"/>
          </p:cNvCxnSpPr>
          <p:nvPr/>
        </p:nvCxnSpPr>
        <p:spPr>
          <a:xfrm>
            <a:off x="9864609" y="4094608"/>
            <a:ext cx="1" cy="307768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cxnSpLocks/>
            <a:stCxn id="60" idx="1"/>
            <a:endCxn id="63" idx="3"/>
          </p:cNvCxnSpPr>
          <p:nvPr/>
        </p:nvCxnSpPr>
        <p:spPr>
          <a:xfrm flipH="1" flipV="1">
            <a:off x="6485337" y="3925998"/>
            <a:ext cx="2637734" cy="665676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3" idx="2"/>
            <a:endCxn id="73" idx="0"/>
          </p:cNvCxnSpPr>
          <p:nvPr/>
        </p:nvCxnSpPr>
        <p:spPr>
          <a:xfrm>
            <a:off x="5422247" y="4115295"/>
            <a:ext cx="0" cy="328454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2"/>
            <a:endCxn id="77" idx="0"/>
          </p:cNvCxnSpPr>
          <p:nvPr/>
        </p:nvCxnSpPr>
        <p:spPr>
          <a:xfrm>
            <a:off x="5422247" y="4832979"/>
            <a:ext cx="1" cy="32845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2"/>
            <a:endCxn id="82" idx="0"/>
          </p:cNvCxnSpPr>
          <p:nvPr/>
        </p:nvCxnSpPr>
        <p:spPr>
          <a:xfrm>
            <a:off x="5422248" y="5540029"/>
            <a:ext cx="0" cy="328452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/>
          <p:cNvCxnSpPr>
            <a:stCxn id="82" idx="3"/>
            <a:endCxn id="73" idx="3"/>
          </p:cNvCxnSpPr>
          <p:nvPr/>
        </p:nvCxnSpPr>
        <p:spPr>
          <a:xfrm flipV="1">
            <a:off x="6163786" y="4638364"/>
            <a:ext cx="636542" cy="1419415"/>
          </a:xfrm>
          <a:prstGeom prst="bentConnector3">
            <a:avLst>
              <a:gd name="adj1" fmla="val 135913"/>
            </a:avLst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/>
          <p:cNvCxnSpPr>
            <a:stCxn id="73" idx="1"/>
            <a:endCxn id="29" idx="0"/>
          </p:cNvCxnSpPr>
          <p:nvPr/>
        </p:nvCxnSpPr>
        <p:spPr>
          <a:xfrm rot="10800000" flipV="1">
            <a:off x="1087660" y="4638363"/>
            <a:ext cx="2956507" cy="1090971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67672" y="2322601"/>
            <a:ext cx="839973" cy="380613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start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7672" y="5729335"/>
            <a:ext cx="839973" cy="380613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20228" y="4348029"/>
            <a:ext cx="2004317" cy="28714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남아있지 않으면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04904" y="1479415"/>
            <a:ext cx="825867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Main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80709" y="2322601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요청 코드 받음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680709" y="3029650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readUrl</a:t>
            </a:r>
            <a:r>
              <a:rPr lang="en-US" altLang="ko-KR" sz="14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호출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359156" y="3736700"/>
            <a:ext cx="2126181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JSONParser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를 이용해 파싱</a:t>
            </a:r>
          </a:p>
        </p:txBody>
      </p:sp>
      <p:sp>
        <p:nvSpPr>
          <p:cNvPr id="73" name="다이아몬드 72"/>
          <p:cNvSpPr/>
          <p:nvPr/>
        </p:nvSpPr>
        <p:spPr>
          <a:xfrm>
            <a:off x="4044166" y="4443749"/>
            <a:ext cx="2756162" cy="389230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while(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&lt;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array.size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endParaRPr lang="ko-KR" altLang="en-US" sz="11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07783" y="5161434"/>
            <a:ext cx="2628929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데이터를 추출해 </a:t>
            </a:r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ArrayList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저장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680709" y="5868481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++</a:t>
            </a:r>
            <a:endParaRPr lang="ko-KR" altLang="en-US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63365" y="2191482"/>
            <a:ext cx="760031" cy="31585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reqCode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63468" y="4820206"/>
            <a:ext cx="1705209" cy="28714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남아있으면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92845" y="1479415"/>
            <a:ext cx="1237838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ApiJson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123071" y="3029650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URL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연결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142737" y="3716013"/>
            <a:ext cx="3443744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페이지 내 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형태의 텍스트를 버퍼에 저장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123071" y="4402376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데이터 리턴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079142" y="2878213"/>
            <a:ext cx="981370" cy="31585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주소값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48987" y="4427499"/>
            <a:ext cx="1299681" cy="28714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buffer.toString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335436" y="1479415"/>
            <a:ext cx="1165704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readUrl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92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764172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83" y="1597911"/>
            <a:ext cx="1315392" cy="1107996"/>
            <a:chOff x="365398" y="2123594"/>
            <a:chExt cx="1315392" cy="1700992"/>
          </a:xfrm>
        </p:grpSpPr>
        <p:sp>
          <p:nvSpPr>
            <p:cNvPr id="14" name="TextBox 1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21" y="2142148"/>
            <a:ext cx="3268844" cy="553998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계획한 여행일정 관리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83" y="3013017"/>
            <a:ext cx="1740728" cy="431943"/>
            <a:chOff x="365398" y="2123594"/>
            <a:chExt cx="1740728" cy="1700992"/>
          </a:xfrm>
        </p:grpSpPr>
        <p:sp>
          <p:nvSpPr>
            <p:cNvPr id="18" name="TextBox 17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2569"/>
              </p:ext>
            </p:extLst>
          </p:nvPr>
        </p:nvGraphicFramePr>
        <p:xfrm>
          <a:off x="714469" y="3709408"/>
          <a:ext cx="11229002" cy="2406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생성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새로운 여행 계획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getMyPlan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사용자 여행 계획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사용자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사용자 여행 계획을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일정 추가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 및 위경도 좌표를 담은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받아 여행 계획에 추가하고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getInfoList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상세 일정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일정들을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206108205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customCourse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수정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계획 및 세부 일정을 수정하고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59018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7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3333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03130" y="2078227"/>
            <a:ext cx="2209292" cy="3462892"/>
            <a:chOff x="4734053" y="1844214"/>
            <a:chExt cx="2209292" cy="3462892"/>
          </a:xfrm>
        </p:grpSpPr>
        <p:sp>
          <p:nvSpPr>
            <p:cNvPr id="4" name="직사각형 3"/>
            <p:cNvSpPr/>
            <p:nvPr/>
          </p:nvSpPr>
          <p:spPr>
            <a:xfrm>
              <a:off x="5243332" y="1844214"/>
              <a:ext cx="1192639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login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84502" y="4850622"/>
              <a:ext cx="1108393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34053" y="2580294"/>
              <a:ext cx="2209292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여행일정 목록 확인</a:t>
              </a:r>
            </a:p>
          </p:txBody>
        </p:sp>
        <p:cxnSp>
          <p:nvCxnSpPr>
            <p:cNvPr id="6" name="직선 화살표 연결선 5"/>
            <p:cNvCxnSpPr>
              <a:stCxn id="4" idx="2"/>
            </p:cNvCxnSpPr>
            <p:nvPr/>
          </p:nvCxnSpPr>
          <p:spPr>
            <a:xfrm>
              <a:off x="5841489" y="2300698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734053" y="3335001"/>
              <a:ext cx="2209292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새 여행일정 등록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5839651" y="3057014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734053" y="4093518"/>
              <a:ext cx="2209292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등록된 </a:t>
              </a:r>
              <a:r>
                <a:rPr lang="ko-KR" altLang="en-US" sz="1600" spc="-150" dirty="0" err="1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일정정보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확인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5839651" y="3811721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5838699" y="4568122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62942" y="768412"/>
            <a:ext cx="364555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30145" y="2509402"/>
            <a:ext cx="1279517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getMyPlan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30145" y="3260551"/>
            <a:ext cx="1229824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planInsert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3276" y="4006773"/>
            <a:ext cx="1266693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1" name="직선 화살표 연결선 10"/>
          <p:cNvCxnSpPr>
            <a:stCxn id="16" idx="3"/>
            <a:endCxn id="29" idx="1"/>
          </p:cNvCxnSpPr>
          <p:nvPr/>
        </p:nvCxnSpPr>
        <p:spPr>
          <a:xfrm>
            <a:off x="5712422" y="3042549"/>
            <a:ext cx="1776046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488468" y="2814307"/>
            <a:ext cx="2209292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여행일정 수정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2000" y="2739735"/>
            <a:ext cx="1619354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customCourse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20" name="꺾인 연결선 19"/>
          <p:cNvCxnSpPr>
            <a:stCxn id="29" idx="2"/>
          </p:cNvCxnSpPr>
          <p:nvPr/>
        </p:nvCxnSpPr>
        <p:spPr>
          <a:xfrm rot="5400000">
            <a:off x="6510277" y="2472936"/>
            <a:ext cx="1284982" cy="2880692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79115" y="4208229"/>
            <a:ext cx="1266693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84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486578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555" b="4803"/>
          <a:stretch/>
        </p:blipFill>
        <p:spPr>
          <a:xfrm>
            <a:off x="262942" y="2124377"/>
            <a:ext cx="5732585" cy="35483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62" y="3898566"/>
            <a:ext cx="1159285" cy="8899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93" y="1414743"/>
            <a:ext cx="5498140" cy="43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69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486578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83" y="1597911"/>
            <a:ext cx="1315392" cy="1107996"/>
            <a:chOff x="365398" y="2123594"/>
            <a:chExt cx="1315392" cy="1700992"/>
          </a:xfrm>
        </p:grpSpPr>
        <p:sp>
          <p:nvSpPr>
            <p:cNvPr id="24" name="TextBox 2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322021" y="2029854"/>
            <a:ext cx="3961341" cy="101566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회원정보와 일치할 경우 로그인 연결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데이터 관리 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20083" y="3165802"/>
            <a:ext cx="2398151" cy="1107996"/>
            <a:chOff x="365398" y="2123594"/>
            <a:chExt cx="2398151" cy="1700992"/>
          </a:xfrm>
        </p:grpSpPr>
        <p:sp>
          <p:nvSpPr>
            <p:cNvPr id="32" name="TextBox 31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9485" y="2155859"/>
              <a:ext cx="1794064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고려사항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322020" y="3658210"/>
            <a:ext cx="8068111" cy="515526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MySQL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서버 쿼리와 로그인 세션 유지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4469" y="4572110"/>
            <a:ext cx="2690213" cy="1107996"/>
            <a:chOff x="365398" y="2123594"/>
            <a:chExt cx="2317425" cy="1700992"/>
          </a:xfrm>
        </p:grpSpPr>
        <p:sp>
          <p:nvSpPr>
            <p:cNvPr id="36" name="TextBox 35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88759" y="2155859"/>
              <a:ext cx="1794064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다루는 정보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22019" y="5058540"/>
            <a:ext cx="8068111" cy="553998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정보</a:t>
            </a: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사용자가 작성한 여행 계획 정보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545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486578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83" y="1843955"/>
            <a:ext cx="1740728" cy="431943"/>
            <a:chOff x="365398" y="2123594"/>
            <a:chExt cx="1740728" cy="1700992"/>
          </a:xfrm>
        </p:grpSpPr>
        <p:sp>
          <p:nvSpPr>
            <p:cNvPr id="24" name="TextBox 2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50250"/>
              </p:ext>
            </p:extLst>
          </p:nvPr>
        </p:nvGraphicFramePr>
        <p:xfrm>
          <a:off x="714469" y="2713303"/>
          <a:ext cx="11229002" cy="2003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insertMember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회원가입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연결하고 회원 정보 객체를 이용해 회원 정보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boolean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isMember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회원일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아닐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회원 정보 객체와 같은 회원이 있는지 확인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getBookMark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contentid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북마크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등록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아이디와 관광지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88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77031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048897" y="1597911"/>
            <a:ext cx="8155166" cy="4464953"/>
            <a:chOff x="1523406" y="1414743"/>
            <a:chExt cx="9041241" cy="49500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406" y="1414743"/>
              <a:ext cx="9041241" cy="4950079"/>
            </a:xfrm>
            <a:prstGeom prst="rect">
              <a:avLst/>
            </a:prstGeom>
          </p:spPr>
        </p:pic>
        <p:cxnSp>
          <p:nvCxnSpPr>
            <p:cNvPr id="23" name="구부러진 연결선 22"/>
            <p:cNvCxnSpPr/>
            <p:nvPr/>
          </p:nvCxnSpPr>
          <p:spPr>
            <a:xfrm rot="10800000">
              <a:off x="5011617" y="3475032"/>
              <a:ext cx="606668" cy="1"/>
            </a:xfrm>
            <a:prstGeom prst="curvedConnector3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20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77031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83" y="1672490"/>
            <a:ext cx="1315392" cy="1107996"/>
            <a:chOff x="365398" y="2123594"/>
            <a:chExt cx="1315392" cy="1700992"/>
          </a:xfrm>
        </p:grpSpPr>
        <p:sp>
          <p:nvSpPr>
            <p:cNvPr id="14" name="TextBox 1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21" y="2216727"/>
            <a:ext cx="3031599" cy="553998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 동안의 지출내역 확인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83" y="3259061"/>
            <a:ext cx="1740728" cy="431943"/>
            <a:chOff x="365398" y="2123594"/>
            <a:chExt cx="1740728" cy="1700992"/>
          </a:xfrm>
        </p:grpSpPr>
        <p:sp>
          <p:nvSpPr>
            <p:cNvPr id="18" name="TextBox 17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7962"/>
              </p:ext>
            </p:extLst>
          </p:nvPr>
        </p:nvGraphicFramePr>
        <p:xfrm>
          <a:off x="714469" y="4205911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4044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13670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expenseRecord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, double payment)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지출데이터들을 이용해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nPay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double payment,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account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저장된 지출 내역들을 읽어오고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총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지출 결산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21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3333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54304" y="2149669"/>
            <a:ext cx="4097805" cy="3462892"/>
            <a:chOff x="4734053" y="2078227"/>
            <a:chExt cx="4097805" cy="3462892"/>
          </a:xfrm>
        </p:grpSpPr>
        <p:grpSp>
          <p:nvGrpSpPr>
            <p:cNvPr id="3" name="그룹 2"/>
            <p:cNvGrpSpPr/>
            <p:nvPr/>
          </p:nvGrpSpPr>
          <p:grpSpPr>
            <a:xfrm>
              <a:off x="4734053" y="2078227"/>
              <a:ext cx="2209292" cy="3462892"/>
              <a:chOff x="4734053" y="1844214"/>
              <a:chExt cx="2209292" cy="3462892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243332" y="1844214"/>
                <a:ext cx="1192639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start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284502" y="4850622"/>
                <a:ext cx="1108393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finish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734053" y="2580294"/>
                <a:ext cx="2209292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해당 여행 일정 확인 </a:t>
                </a:r>
              </a:p>
            </p:txBody>
          </p:sp>
          <p:cxnSp>
            <p:nvCxnSpPr>
              <p:cNvPr id="6" name="직선 화살표 연결선 5"/>
              <p:cNvCxnSpPr>
                <a:stCxn id="4" idx="2"/>
              </p:cNvCxnSpPr>
              <p:nvPr/>
            </p:nvCxnSpPr>
            <p:spPr>
              <a:xfrm>
                <a:off x="5841489" y="2300698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/>
              <p:cNvSpPr/>
              <p:nvPr/>
            </p:nvSpPr>
            <p:spPr>
              <a:xfrm>
                <a:off x="4734053" y="3335001"/>
                <a:ext cx="2209292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입력</a:t>
                </a: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>
                <a:off x="5839651" y="3057014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4734053" y="4093518"/>
                <a:ext cx="2209292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결산</a:t>
                </a:r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5839651" y="3811721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5838699" y="4568122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7148384" y="2855055"/>
              <a:ext cx="127951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getMyPlan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48384" y="3643367"/>
              <a:ext cx="1683474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expenseRecord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48384" y="4401884"/>
              <a:ext cx="85311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nPay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62942" y="768412"/>
            <a:ext cx="277031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7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28327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77" y="1597911"/>
            <a:ext cx="8599275" cy="47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4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948" y="323633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948" y="6569695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77940" y="873910"/>
            <a:ext cx="6946520" cy="1901287"/>
            <a:chOff x="477940" y="930182"/>
            <a:chExt cx="6946520" cy="1901287"/>
          </a:xfrm>
        </p:grpSpPr>
        <p:grpSp>
          <p:nvGrpSpPr>
            <p:cNvPr id="3" name="그룹 2"/>
            <p:cNvGrpSpPr/>
            <p:nvPr/>
          </p:nvGrpSpPr>
          <p:grpSpPr>
            <a:xfrm>
              <a:off x="477940" y="930182"/>
              <a:ext cx="4403548" cy="1200329"/>
              <a:chOff x="365398" y="1747834"/>
              <a:chExt cx="4403548" cy="1200329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65398" y="1747834"/>
                <a:ext cx="835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5993" y="1780100"/>
                <a:ext cx="415295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지난 발표에서의 지적 사항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153191" y="1723473"/>
              <a:ext cx="6271269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구체화 필요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서버의 기능이 추가 되어야함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구체적인 항목 및 서버 내용 분류 필요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7940" y="3904691"/>
            <a:ext cx="10120465" cy="1822360"/>
            <a:chOff x="477940" y="3370114"/>
            <a:chExt cx="10120465" cy="1822360"/>
          </a:xfrm>
        </p:grpSpPr>
        <p:grpSp>
          <p:nvGrpSpPr>
            <p:cNvPr id="19" name="그룹 18"/>
            <p:cNvGrpSpPr/>
            <p:nvPr/>
          </p:nvGrpSpPr>
          <p:grpSpPr>
            <a:xfrm>
              <a:off x="477940" y="3370114"/>
              <a:ext cx="3868977" cy="1200329"/>
              <a:chOff x="365398" y="1747834"/>
              <a:chExt cx="3868977" cy="1200329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65398" y="1747834"/>
                <a:ext cx="835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5994" y="1780100"/>
                <a:ext cx="3618381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지적 사항에 대한 답변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53191" y="4084478"/>
              <a:ext cx="9445214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보완 및 주요 기능 설명 추가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기존의 데이터를 송수신하는 역할 이외에 모바일과 같은 기능의 웹 서비스 기능을 추가</a:t>
              </a:r>
              <a:endParaRPr lang="en-US" altLang="ko-KR" sz="22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세부 기능에 대한 설명과 서버의 역할 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230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28327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83" y="1843955"/>
            <a:ext cx="1315392" cy="1107996"/>
            <a:chOff x="365398" y="2123594"/>
            <a:chExt cx="1315392" cy="1700992"/>
          </a:xfrm>
        </p:grpSpPr>
        <p:sp>
          <p:nvSpPr>
            <p:cNvPr id="14" name="TextBox 1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21" y="2388192"/>
            <a:ext cx="6013185" cy="515526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여행루트를 공유하고 다른 사용자와 여행 후기 관람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83" y="3135283"/>
            <a:ext cx="1740728" cy="431943"/>
            <a:chOff x="365398" y="2123594"/>
            <a:chExt cx="1740728" cy="1700992"/>
          </a:xfrm>
        </p:grpSpPr>
        <p:sp>
          <p:nvSpPr>
            <p:cNvPr id="18" name="TextBox 17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96241"/>
              </p:ext>
            </p:extLst>
          </p:nvPr>
        </p:nvGraphicFramePr>
        <p:xfrm>
          <a:off x="714469" y="4020998"/>
          <a:ext cx="11229002" cy="202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7728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39986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openReview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a_code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선택한 리뷰의 여행 일정을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myReviewUp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일정 정보를 담은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이용해 후기 등록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resLike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result)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리뷰의 추천 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등록된 리뷰의 추천 수를 합산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getReview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가져오기를 누르면 해당하는 일정을 사용자의 일정에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16048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67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6351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9270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849070" y="1785523"/>
            <a:ext cx="119263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login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7596" y="5291674"/>
            <a:ext cx="1108393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9169" y="2752127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지역 선택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0860" y="3746427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등록된 일정 관람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559445" y="3221238"/>
            <a:ext cx="8308" cy="512562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13" idx="0"/>
          </p:cNvCxnSpPr>
          <p:nvPr/>
        </p:nvCxnSpPr>
        <p:spPr>
          <a:xfrm flipH="1">
            <a:off x="9191793" y="4966866"/>
            <a:ext cx="240" cy="324808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336447" y="2750431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여행후기등록</a:t>
            </a:r>
          </a:p>
        </p:txBody>
      </p:sp>
      <p:cxnSp>
        <p:nvCxnSpPr>
          <p:cNvPr id="45" name="꺾인 연결선 44"/>
          <p:cNvCxnSpPr>
            <a:stCxn id="40" idx="2"/>
            <a:endCxn id="23" idx="1"/>
          </p:cNvCxnSpPr>
          <p:nvPr/>
        </p:nvCxnSpPr>
        <p:spPr>
          <a:xfrm rot="16200000" flipH="1">
            <a:off x="4564069" y="2887878"/>
            <a:ext cx="767754" cy="1405828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" idx="2"/>
          </p:cNvCxnSpPr>
          <p:nvPr/>
        </p:nvCxnSpPr>
        <p:spPr>
          <a:xfrm rot="16200000" flipH="1">
            <a:off x="5752360" y="1935036"/>
            <a:ext cx="508424" cy="1122365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" idx="2"/>
            <a:endCxn id="40" idx="0"/>
          </p:cNvCxnSpPr>
          <p:nvPr/>
        </p:nvCxnSpPr>
        <p:spPr>
          <a:xfrm rot="5400000">
            <a:off x="4590999" y="1896040"/>
            <a:ext cx="508424" cy="1200358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/>
          <p:cNvSpPr/>
          <p:nvPr/>
        </p:nvSpPr>
        <p:spPr>
          <a:xfrm>
            <a:off x="8209663" y="3746427"/>
            <a:ext cx="1920241" cy="470434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맘에 드는 </a:t>
            </a:r>
            <a:endParaRPr lang="en-US" altLang="ko-KR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일정이 </a:t>
            </a:r>
            <a:r>
              <a:rPr lang="ko-KR" altLang="en-US" sz="10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있는경우</a:t>
            </a:r>
            <a:endParaRPr lang="ko-KR" altLang="en-US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7476338" y="3981000"/>
            <a:ext cx="722782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263003" y="4495348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자신의 여행일정 </a:t>
            </a:r>
            <a:endParaRPr lang="en-US" altLang="ko-KR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목록에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추가</a:t>
            </a:r>
            <a:endParaRPr lang="ko-KR" altLang="en-US" sz="16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57" idx="2"/>
            <a:endCxn id="79" idx="0"/>
          </p:cNvCxnSpPr>
          <p:nvPr/>
        </p:nvCxnSpPr>
        <p:spPr>
          <a:xfrm>
            <a:off x="9169784" y="4216861"/>
            <a:ext cx="1804" cy="278487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828353" y="3244559"/>
            <a:ext cx="1476686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myReviewUp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397901" y="4244904"/>
            <a:ext cx="973343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216355" y="4181813"/>
            <a:ext cx="1276311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getReview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942" y="768412"/>
            <a:ext cx="328327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</p:spTree>
    <p:extLst>
      <p:ext uri="{BB962C8B-B14F-4D97-AF65-F5344CB8AC3E}">
        <p14:creationId xmlns:p14="http://schemas.microsoft.com/office/powerpoint/2010/main" val="3095982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8743" y="323556"/>
            <a:ext cx="1492716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 </a:t>
            </a:r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스키마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238173"/>
              </p:ext>
            </p:extLst>
          </p:nvPr>
        </p:nvGraphicFramePr>
        <p:xfrm>
          <a:off x="7081924" y="2298381"/>
          <a:ext cx="3564127" cy="3001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일정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)`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날짜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시간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550198999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Lat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위도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0801721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Lon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경도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591022306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A_CODE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지역코드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6745163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496408"/>
              </p:ext>
            </p:extLst>
          </p:nvPr>
        </p:nvGraphicFramePr>
        <p:xfrm>
          <a:off x="2461460" y="4752123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REVIEW_INFO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리뷰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SEQNO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리뷰순서번호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LIKE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추천수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94440"/>
              </p:ext>
            </p:extLst>
          </p:nvPr>
        </p:nvGraphicFramePr>
        <p:xfrm>
          <a:off x="7081925" y="5494091"/>
          <a:ext cx="3564126" cy="1125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6878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BOOKMARK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(</a:t>
                      </a:r>
                      <a:r>
                        <a:rPr lang="ko-KR" altLang="en-US" sz="1700" dirty="0" err="1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즐겨찾기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7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USRID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P_CODE (</a:t>
                      </a:r>
                      <a:r>
                        <a:rPr lang="ko-KR" altLang="en-US" sz="1300" dirty="0" err="1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여행지코드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77241"/>
              </p:ext>
            </p:extLst>
          </p:nvPr>
        </p:nvGraphicFramePr>
        <p:xfrm>
          <a:off x="2461460" y="975332"/>
          <a:ext cx="3564127" cy="1488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USER_INFO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사용자</a:t>
                      </a:r>
                      <a:r>
                        <a:rPr lang="ko-KR" altLang="en-US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USR_PWD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비밀번호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93073893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NAME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이름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56356"/>
              </p:ext>
            </p:extLst>
          </p:nvPr>
        </p:nvGraphicFramePr>
        <p:xfrm>
          <a:off x="2461459" y="2674638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BILL</a:t>
                      </a:r>
                      <a:r>
                        <a:rPr lang="en-US" altLang="ko-KR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_INFO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지출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1190225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BILL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지출 내역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PRICE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금액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0009020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61925"/>
              </p:ext>
            </p:extLst>
          </p:nvPr>
        </p:nvGraphicFramePr>
        <p:xfrm>
          <a:off x="7081924" y="975332"/>
          <a:ext cx="3564127" cy="1110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계획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PNAME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계획 제목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TINYTEXT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091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33301" y="1530728"/>
            <a:ext cx="5554232" cy="4739758"/>
            <a:chOff x="3407273" y="846776"/>
            <a:chExt cx="6918541" cy="4739758"/>
          </a:xfrm>
        </p:grpSpPr>
        <p:sp>
          <p:nvSpPr>
            <p:cNvPr id="11" name="TextBox 10"/>
            <p:cNvSpPr txBox="1"/>
            <p:nvPr/>
          </p:nvSpPr>
          <p:spPr>
            <a:xfrm>
              <a:off x="3407273" y="846776"/>
              <a:ext cx="6918541" cy="14773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Application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Studio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이용한 어플리케이션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안드로이드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4.0 ~ 7.1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버전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 어플리케이션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07273" y="2637163"/>
              <a:ext cx="6918541" cy="14773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Web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JSP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웹 페이지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 회원 정보를 두고 회원 관리 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7273" y="4540094"/>
              <a:ext cx="6918541" cy="10464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Server </a:t>
              </a:r>
              <a:r>
                <a:rPr lang="ko-KR" altLang="en-US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및 </a:t>
              </a: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DB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AWS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클라우드 컴퓨팅을 이용한 서버 구축 및 고정 아이피 할당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Apache Tomcat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웹 서버 구축 및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MySQL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구축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13654"/>
              </p:ext>
            </p:extLst>
          </p:nvPr>
        </p:nvGraphicFramePr>
        <p:xfrm>
          <a:off x="7063571" y="2985285"/>
          <a:ext cx="4942216" cy="1830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370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3789846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플랫폼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 Studio 2.0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개발 언어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Java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Lolipop 5.1.1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mySQL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36197823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Server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 Tomcat</a:t>
                      </a:r>
                      <a:r>
                        <a:rPr lang="en-US" altLang="ko-KR" sz="15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8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57263" y="323556"/>
            <a:ext cx="4585408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환경 및 개발 방법</a:t>
            </a:r>
            <a:endParaRPr lang="ko-KR" altLang="en-US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59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654729" y="1473023"/>
            <a:ext cx="6918541" cy="3911954"/>
            <a:chOff x="3407273" y="1572852"/>
            <a:chExt cx="6918541" cy="3911954"/>
          </a:xfrm>
        </p:grpSpPr>
        <p:sp>
          <p:nvSpPr>
            <p:cNvPr id="11" name="TextBox 10"/>
            <p:cNvSpPr txBox="1"/>
            <p:nvPr/>
          </p:nvSpPr>
          <p:spPr>
            <a:xfrm>
              <a:off x="3407273" y="1572852"/>
              <a:ext cx="6918541" cy="11541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환경 구성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phone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앱을 실행하여 여행을 계획하고 관리 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웹을 통해 여행을 계획하고 관리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07273" y="3776646"/>
              <a:ext cx="6918541" cy="1708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방법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 데모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 관리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 경로를 보여주는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플랜을 공유하는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사용자의 플랜을 가져오는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50785" y="323556"/>
            <a:ext cx="1849576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905855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업무 분담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889027"/>
              </p:ext>
            </p:extLst>
          </p:nvPr>
        </p:nvGraphicFramePr>
        <p:xfrm>
          <a:off x="1262818" y="927577"/>
          <a:ext cx="9727324" cy="5446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714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6766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김문희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신희경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1386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D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활용 방법 매뉴얼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 경로 알고리즘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 어플리케이션 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네이버 지도 오픈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사전 조사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2164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</a:t>
                      </a:r>
                      <a:r>
                        <a:rPr lang="en-US" altLang="ko-KR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</a:t>
                      </a:r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구현</a:t>
                      </a:r>
                    </a:p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 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서버 구축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 및 구축</a:t>
                      </a:r>
                      <a:endParaRPr lang="en-US" altLang="ko-KR" sz="1700" spc="-150" baseline="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경로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 추천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앱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일정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여행 일정 공유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지출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유저 일정 목록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관광 정보 제공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어플리케이션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테스트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통합테스트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유지보수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11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08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41230"/>
              </p:ext>
            </p:extLst>
          </p:nvPr>
        </p:nvGraphicFramePr>
        <p:xfrm>
          <a:off x="714469" y="1048075"/>
          <a:ext cx="9470539" cy="5115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30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항목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추진사항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01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03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04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05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06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07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08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09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10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프로젝트 계획 및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프로젝트 계획</a:t>
                      </a: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요구사항 정의 및 분석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요구사항 정의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분석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명세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설계 및 상세설계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시스템 설계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(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DB)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어플리케이션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UI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설계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구현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DB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 구축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코딩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시험 및 데모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통합 테스트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완전성 보강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문서화 및 발표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중간보고서   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발표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산업기술대전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기술대전 참가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졸업작품 최종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보고서 작성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최종보고서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패키징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5" name="그룹 54"/>
          <p:cNvGrpSpPr/>
          <p:nvPr/>
        </p:nvGrpSpPr>
        <p:grpSpPr>
          <a:xfrm>
            <a:off x="4290646" y="1858624"/>
            <a:ext cx="5866226" cy="3968440"/>
            <a:chOff x="3787967" y="2123907"/>
            <a:chExt cx="5048972" cy="3487841"/>
          </a:xfrm>
        </p:grpSpPr>
        <p:cxnSp>
          <p:nvCxnSpPr>
            <p:cNvPr id="56" name="직선 연결선 55"/>
            <p:cNvCxnSpPr/>
            <p:nvPr/>
          </p:nvCxnSpPr>
          <p:spPr bwMode="auto">
            <a:xfrm>
              <a:off x="3787967" y="2123907"/>
              <a:ext cx="449577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 bwMode="auto">
            <a:xfrm>
              <a:off x="4237544" y="2557381"/>
              <a:ext cx="299716" cy="16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 bwMode="auto">
            <a:xfrm>
              <a:off x="4251848" y="2918609"/>
              <a:ext cx="524507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 bwMode="auto">
            <a:xfrm>
              <a:off x="4245115" y="3135345"/>
              <a:ext cx="244769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 bwMode="auto">
            <a:xfrm>
              <a:off x="4221466" y="3424328"/>
              <a:ext cx="415830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 bwMode="auto">
            <a:xfrm>
              <a:off x="6121544" y="3935235"/>
              <a:ext cx="453164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 bwMode="auto">
            <a:xfrm>
              <a:off x="6574708" y="4153701"/>
              <a:ext cx="453164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 bwMode="auto">
            <a:xfrm>
              <a:off x="7009936" y="4508012"/>
              <a:ext cx="299718" cy="1606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 bwMode="auto">
            <a:xfrm>
              <a:off x="7934201" y="5173210"/>
              <a:ext cx="453164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 bwMode="auto">
            <a:xfrm>
              <a:off x="8387365" y="5610142"/>
              <a:ext cx="449574" cy="1606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 bwMode="auto">
            <a:xfrm>
              <a:off x="4776355" y="3641065"/>
              <a:ext cx="1049013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 bwMode="auto">
            <a:xfrm>
              <a:off x="7481036" y="4809100"/>
              <a:ext cx="415830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cxnSpLocks/>
            </p:cNvCxnSpPr>
            <p:nvPr/>
          </p:nvCxnSpPr>
          <p:spPr bwMode="auto">
            <a:xfrm>
              <a:off x="5144047" y="3642670"/>
              <a:ext cx="923011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추진 일정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10463808" y="1125304"/>
            <a:ext cx="1728192" cy="646331"/>
            <a:chOff x="7961493" y="773614"/>
            <a:chExt cx="1728192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8393541" y="773614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진행중</a:t>
              </a:r>
              <a:endParaRPr lang="en-US" altLang="ko-KR" spc="-150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 예정</a:t>
              </a:r>
            </a:p>
          </p:txBody>
        </p:sp>
        <p:cxnSp>
          <p:nvCxnSpPr>
            <p:cNvPr id="25" name="직선 연결선 24"/>
            <p:cNvCxnSpPr/>
            <p:nvPr/>
          </p:nvCxnSpPr>
          <p:spPr bwMode="auto">
            <a:xfrm>
              <a:off x="7961493" y="968152"/>
              <a:ext cx="428628" cy="1588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auto">
            <a:xfrm>
              <a:off x="7961493" y="1184176"/>
              <a:ext cx="432048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169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GitHub</a:t>
              </a:r>
              <a:endParaRPr lang="ko-KR" altLang="en-US" sz="28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301212" y="1313277"/>
            <a:ext cx="9589577" cy="4996031"/>
            <a:chOff x="1767502" y="652480"/>
            <a:chExt cx="9589577" cy="4996031"/>
          </a:xfrm>
        </p:grpSpPr>
        <p:sp>
          <p:nvSpPr>
            <p:cNvPr id="15" name="TextBox 14"/>
            <p:cNvSpPr txBox="1"/>
            <p:nvPr/>
          </p:nvSpPr>
          <p:spPr>
            <a:xfrm>
              <a:off x="1767502" y="4578987"/>
              <a:ext cx="9589577" cy="10695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https://github.com/gmlrud1211/project.git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150" dirty="0" err="1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gmlrud1211    </a:t>
              </a:r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kimmoonh22</a:t>
              </a:r>
              <a:endParaRPr lang="ko-KR" altLang="en-US" sz="20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0012" t="7667" r="10887" b="26114"/>
            <a:stretch/>
          </p:blipFill>
          <p:spPr>
            <a:xfrm>
              <a:off x="2251995" y="652480"/>
              <a:ext cx="8511559" cy="400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50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참고 문헌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425987" y="1348683"/>
            <a:ext cx="9400986" cy="4514309"/>
            <a:chOff x="1727478" y="974733"/>
            <a:chExt cx="9048373" cy="4514309"/>
          </a:xfrm>
        </p:grpSpPr>
        <p:sp>
          <p:nvSpPr>
            <p:cNvPr id="4" name="TextBox 3"/>
            <p:cNvSpPr txBox="1"/>
            <p:nvPr/>
          </p:nvSpPr>
          <p:spPr>
            <a:xfrm>
              <a:off x="1727479" y="974733"/>
              <a:ext cx="8737042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Android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안드로이드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천인국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27479" y="2017838"/>
              <a:ext cx="8737042" cy="83099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뇌를 자극하는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JSP &amp; Servlet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김윤명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프로젝트로 배우는 자바 웹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황희정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27479" y="3430275"/>
              <a:ext cx="8737042" cy="83099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공공데이터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 TourAPI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활용 매뉴얼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한국관광공사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http://api.visitkorea.or.kr/main.do - TourAPI 3.0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홈페이지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7478" y="4658045"/>
              <a:ext cx="9048373" cy="83099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 : T map API – SK planet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 센터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https://developers.skplanetx.com/ -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SK planet developers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홈페이지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05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948" y="323633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948" y="6569695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96948" y="716875"/>
            <a:ext cx="11465211" cy="1968052"/>
            <a:chOff x="196948" y="1680685"/>
            <a:chExt cx="7744165" cy="1968052"/>
          </a:xfrm>
        </p:grpSpPr>
        <p:grpSp>
          <p:nvGrpSpPr>
            <p:cNvPr id="7" name="그룹 6"/>
            <p:cNvGrpSpPr/>
            <p:nvPr/>
          </p:nvGrpSpPr>
          <p:grpSpPr>
            <a:xfrm>
              <a:off x="196948" y="1680685"/>
              <a:ext cx="4836430" cy="1401298"/>
              <a:chOff x="477940" y="930182"/>
              <a:chExt cx="3031053" cy="1401298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477940" y="930182"/>
                <a:ext cx="2697442" cy="1015663"/>
                <a:chOff x="365398" y="1747834"/>
                <a:chExt cx="2697442" cy="10156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365398" y="1747834"/>
                  <a:ext cx="83529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0" spc="-300" dirty="0">
                      <a:solidFill>
                        <a:srgbClr val="7F7F7F"/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*</a:t>
                  </a:r>
                  <a:endParaRPr lang="ko-KR" altLang="en-US" sz="6000" spc="-30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921566" y="1764137"/>
                  <a:ext cx="2141274" cy="4001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spc="-300" dirty="0">
                      <a:solidFill>
                        <a:srgbClr val="595959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개발 배경</a:t>
                  </a:r>
                </a:p>
              </p:txBody>
            </p:sp>
          </p:grpSp>
          <p:sp>
            <p:nvSpPr>
              <p:cNvPr id="4" name="TextBox 3"/>
              <p:cNvSpPr txBox="1"/>
              <p:nvPr/>
            </p:nvSpPr>
            <p:spPr>
              <a:xfrm>
                <a:off x="1034108" y="1408150"/>
                <a:ext cx="2474885" cy="92333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여행에 대한 사람들의 관심과 수요는 매년 증가하는 추세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현재 시장에 나와있는 여행 계획 어플리케이션은 해외 여행 중심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1084384" y="3279405"/>
              <a:ext cx="68567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국내 여행에 관한 여행지 정보를 제공해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 루트를 손쉽게 짤 수 있게 해주는 여행 계획 어플리케이션이 필요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6948" y="3078168"/>
            <a:ext cx="10265336" cy="1366673"/>
            <a:chOff x="477940" y="930182"/>
            <a:chExt cx="5275865" cy="1366673"/>
          </a:xfrm>
        </p:grpSpPr>
        <p:grpSp>
          <p:nvGrpSpPr>
            <p:cNvPr id="22" name="그룹 21"/>
            <p:cNvGrpSpPr/>
            <p:nvPr/>
          </p:nvGrpSpPr>
          <p:grpSpPr>
            <a:xfrm>
              <a:off x="477940" y="930182"/>
              <a:ext cx="2816525" cy="1015663"/>
              <a:chOff x="365398" y="1747834"/>
              <a:chExt cx="2816525" cy="101566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65398" y="1747834"/>
                <a:ext cx="835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40649" y="1764137"/>
                <a:ext cx="2141274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목표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53191" y="1408150"/>
              <a:ext cx="4600614" cy="88870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관광지 정보 공공데이터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이용해 모바일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/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 어플리케이션 개발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국내 관광 정보 제공 및 여행 계획 관리 기능과 최단 경로 추천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추천 코스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후기 공유 기능 제공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6948" y="4838082"/>
            <a:ext cx="9151249" cy="1338371"/>
            <a:chOff x="477940" y="930182"/>
            <a:chExt cx="4703280" cy="1338371"/>
          </a:xfrm>
        </p:grpSpPr>
        <p:grpSp>
          <p:nvGrpSpPr>
            <p:cNvPr id="32" name="그룹 31"/>
            <p:cNvGrpSpPr/>
            <p:nvPr/>
          </p:nvGrpSpPr>
          <p:grpSpPr>
            <a:xfrm>
              <a:off x="477940" y="930182"/>
              <a:ext cx="2816525" cy="1015663"/>
              <a:chOff x="365398" y="1747834"/>
              <a:chExt cx="2816525" cy="1015663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65398" y="1747834"/>
                <a:ext cx="835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040649" y="1764137"/>
                <a:ext cx="2141274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효과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153191" y="1414473"/>
              <a:ext cx="4028029" cy="85408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국내여행에 대한 관심을 환기시키며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내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·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외국인 관광객 증가로 국내 관광사업의 활성화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여행지 정보를 한 눈에 볼 수 있어 여행 계획 시 사용자에게 시간 단축 및 편리함 제공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5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30341" y="1083049"/>
            <a:ext cx="7879736" cy="4727231"/>
            <a:chOff x="3605128" y="1399740"/>
            <a:chExt cx="7879736" cy="472723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5458262" y="1399740"/>
              <a:ext cx="0" cy="4727231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671668" y="2546252"/>
              <a:ext cx="7596554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605128" y="1771938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스투비 플래너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5128" y="3040723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구글 트립스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05128" y="4287527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위시빈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05128" y="5423047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트리핏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671668" y="3920666"/>
              <a:ext cx="7596554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71668" y="5046081"/>
              <a:ext cx="7596554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55211" y="2640614"/>
              <a:ext cx="5613011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시간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장소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날씨에 따른 여행 루트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관심사에 따른 일정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테마에 맞춘 관광지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 명소 리스트 담아두기 기능 제공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73078" y="1510328"/>
              <a:ext cx="5811786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도시 별 일정 관리 기능으로 전체 일정을 세분화해서 관리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나의 일정과 비슷한 다른 사용자들의 플랜을 보여주는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관광지의 교통 정보 제공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73078" y="5161437"/>
              <a:ext cx="5595144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메일 연동을 통해 항공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교통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 정보 자동으로 등록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일기를 기록하는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플랜을 저장해 이전의 여행 기록 열람 기능 제공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73078" y="4025917"/>
              <a:ext cx="5811786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매 달 선정된 여행지와 관광 명소를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사용자들과 여행 후기 공유 가능  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호텔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항공 정보 조회 기능</a:t>
              </a:r>
            </a:p>
          </p:txBody>
        </p:sp>
      </p:grpSp>
      <p:cxnSp>
        <p:nvCxnSpPr>
          <p:cNvPr id="28" name="직선 연결선 27"/>
          <p:cNvCxnSpPr>
            <a:cxnSpLocks/>
          </p:cNvCxnSpPr>
          <p:nvPr/>
        </p:nvCxnSpPr>
        <p:spPr>
          <a:xfrm>
            <a:off x="196948" y="323633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196948" y="6569695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4469" y="62023"/>
            <a:ext cx="243513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관련연구 및 사례</a:t>
            </a:r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51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8579" y="685800"/>
            <a:ext cx="9734843" cy="5486401"/>
            <a:chOff x="1228579" y="685800"/>
            <a:chExt cx="9734843" cy="5486401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1228579" y="685800"/>
              <a:ext cx="9734843" cy="5486401"/>
            </a:xfrm>
            <a:prstGeom prst="roundRect">
              <a:avLst>
                <a:gd name="adj" fmla="val 7180"/>
              </a:avLst>
            </a:prstGeom>
            <a:solidFill>
              <a:srgbClr val="D5D5D5">
                <a:alpha val="7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8919" y="770208"/>
              <a:ext cx="1908517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주요 기능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28579" y="1388403"/>
              <a:ext cx="9734843" cy="4083929"/>
            </a:xfrm>
            <a:prstGeom prst="rect">
              <a:avLst/>
            </a:prstGeom>
            <a:solidFill>
              <a:srgbClr val="F2F2F2">
                <a:alpha val="59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6096000" y="1388403"/>
              <a:ext cx="0" cy="4083929"/>
            </a:xfrm>
            <a:prstGeom prst="line">
              <a:avLst/>
            </a:prstGeom>
            <a:ln w="12700">
              <a:solidFill>
                <a:srgbClr val="595959">
                  <a:alpha val="36000"/>
                </a:srgb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72298" y="1999206"/>
              <a:ext cx="3979984" cy="286232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계획 기능 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지역별 관광지 정보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-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관광 명소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행사 등</a:t>
              </a:r>
              <a:endPara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평가 기반의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관심있는 관광지 담아두기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00852" y="2230039"/>
              <a:ext cx="3457719" cy="24006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최단경로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 공유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타 사용자의 플랜 가져오기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가져온 플랜 커스터마이징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5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2890536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수행 시나리오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49560" y="3229439"/>
            <a:ext cx="1536385" cy="1671606"/>
            <a:chOff x="5518574" y="2722805"/>
            <a:chExt cx="1733928" cy="208475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518574" y="2722805"/>
              <a:ext cx="1733928" cy="150451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82962" y="4308560"/>
              <a:ext cx="1005152" cy="499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28898" y="2250802"/>
            <a:ext cx="1358325" cy="1502520"/>
            <a:chOff x="10009561" y="2933682"/>
            <a:chExt cx="1532974" cy="18738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03"/>
            <a:stretch/>
          </p:blipFill>
          <p:spPr>
            <a:xfrm>
              <a:off x="10009561" y="2933682"/>
              <a:ext cx="1532974" cy="128612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509023" y="4308560"/>
              <a:ext cx="534049" cy="4990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06140" y="2116111"/>
            <a:ext cx="1224265" cy="1855295"/>
            <a:chOff x="1431432" y="2854843"/>
            <a:chExt cx="1381677" cy="2313844"/>
          </a:xfrm>
        </p:grpSpPr>
        <p:grpSp>
          <p:nvGrpSpPr>
            <p:cNvPr id="24" name="그룹 23"/>
            <p:cNvGrpSpPr/>
            <p:nvPr/>
          </p:nvGrpSpPr>
          <p:grpSpPr>
            <a:xfrm>
              <a:off x="1431432" y="2854843"/>
              <a:ext cx="1381677" cy="1981991"/>
              <a:chOff x="4236362" y="1142064"/>
              <a:chExt cx="4005136" cy="5745301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5" t="-1" r="20065" b="13831"/>
              <a:stretch/>
            </p:blipFill>
            <p:spPr>
              <a:xfrm>
                <a:off x="4236362" y="1142064"/>
                <a:ext cx="4005136" cy="574530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461"/>
              <a:stretch/>
            </p:blipFill>
            <p:spPr>
              <a:xfrm>
                <a:off x="5461295" y="2537990"/>
                <a:ext cx="1851765" cy="1583974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1451813" y="4669687"/>
              <a:ext cx="1340914" cy="4990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Application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>
            <a:off x="3487424" y="4050274"/>
            <a:ext cx="1894679" cy="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6" idx="1"/>
          </p:cNvCxnSpPr>
          <p:nvPr/>
        </p:nvCxnSpPr>
        <p:spPr>
          <a:xfrm flipV="1">
            <a:off x="7360083" y="2766425"/>
            <a:ext cx="2168815" cy="1283849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사각형 2"/>
          <p:cNvSpPr/>
          <p:nvPr/>
        </p:nvSpPr>
        <p:spPr>
          <a:xfrm>
            <a:off x="3699374" y="4700990"/>
            <a:ext cx="1457372" cy="1640751"/>
          </a:xfrm>
          <a:prstGeom prst="wedgeRectCallout">
            <a:avLst>
              <a:gd name="adj1" fmla="val -21353"/>
              <a:gd name="adj2" fmla="val -8657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후기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6975" r="7812" b="24718"/>
          <a:stretch/>
        </p:blipFill>
        <p:spPr>
          <a:xfrm>
            <a:off x="2132257" y="1154764"/>
            <a:ext cx="670271" cy="48207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2463589" y="1648114"/>
            <a:ext cx="0" cy="563991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45819" y="1782040"/>
            <a:ext cx="906273" cy="338554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</a:p>
        </p:txBody>
      </p:sp>
      <p:sp>
        <p:nvSpPr>
          <p:cNvPr id="34" name="말풍선: 사각형 33"/>
          <p:cNvSpPr/>
          <p:nvPr/>
        </p:nvSpPr>
        <p:spPr>
          <a:xfrm>
            <a:off x="6872997" y="2064846"/>
            <a:ext cx="1894680" cy="906781"/>
          </a:xfrm>
          <a:prstGeom prst="wedgeRectCallout">
            <a:avLst>
              <a:gd name="adj1" fmla="val 28393"/>
              <a:gd name="adj2" fmla="val 8895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37"/>
          <p:cNvSpPr/>
          <p:nvPr/>
        </p:nvSpPr>
        <p:spPr>
          <a:xfrm>
            <a:off x="9763533" y="935871"/>
            <a:ext cx="1587922" cy="982184"/>
          </a:xfrm>
          <a:prstGeom prst="wedgeRectCallout">
            <a:avLst>
              <a:gd name="adj1" fmla="val -23223"/>
              <a:gd name="adj2" fmla="val 77327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유저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528898" y="4751852"/>
            <a:ext cx="1358325" cy="1557118"/>
            <a:chOff x="9727018" y="4976588"/>
            <a:chExt cx="1509909" cy="1730887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727018" y="4976588"/>
              <a:ext cx="1509909" cy="13562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9979977" y="6262714"/>
              <a:ext cx="1003989" cy="44476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>
            <a:endCxn id="29" idx="1"/>
          </p:cNvCxnSpPr>
          <p:nvPr/>
        </p:nvCxnSpPr>
        <p:spPr>
          <a:xfrm>
            <a:off x="7360082" y="4050274"/>
            <a:ext cx="2168816" cy="1311623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말풍선: 사각형 35"/>
          <p:cNvSpPr/>
          <p:nvPr/>
        </p:nvSpPr>
        <p:spPr>
          <a:xfrm>
            <a:off x="6793268" y="5334123"/>
            <a:ext cx="2054138" cy="637819"/>
          </a:xfrm>
          <a:prstGeom prst="wedgeRectCallout">
            <a:avLst>
              <a:gd name="adj1" fmla="val 42602"/>
              <a:gd name="adj2" fmla="val -113456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527864" y="4439974"/>
            <a:ext cx="1778696" cy="1733822"/>
            <a:chOff x="1053783" y="4011296"/>
            <a:chExt cx="2512378" cy="2448994"/>
          </a:xfrm>
        </p:grpSpPr>
        <p:pic>
          <p:nvPicPr>
            <p:cNvPr id="1026" name="Picture 2" descr="C:\Users\heekyoung\Desktop\computer.png"/>
            <p:cNvPicPr>
              <a:picLocks noChangeAspect="1" noChangeArrowheads="1"/>
            </p:cNvPicPr>
            <p:nvPr/>
          </p:nvPicPr>
          <p:blipFill>
            <a:blip r:embed="rId8"/>
            <a:srcRect r="1650" b="23271"/>
            <a:stretch>
              <a:fillRect/>
            </a:stretch>
          </p:blipFill>
          <p:spPr bwMode="auto">
            <a:xfrm>
              <a:off x="1053783" y="4011296"/>
              <a:ext cx="2512378" cy="1960052"/>
            </a:xfrm>
            <a:prstGeom prst="rect">
              <a:avLst/>
            </a:prstGeom>
            <a:noFill/>
          </p:spPr>
        </p:pic>
        <p:sp>
          <p:nvSpPr>
            <p:cNvPr id="37" name="TextBox 36"/>
            <p:cNvSpPr txBox="1"/>
            <p:nvPr/>
          </p:nvSpPr>
          <p:spPr>
            <a:xfrm>
              <a:off x="1845580" y="6060181"/>
              <a:ext cx="1008801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PC/Web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15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2414444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공공데이터 활용 상세 설명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368768" y="3431511"/>
            <a:ext cx="2231733" cy="2471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3"/>
            <a:endCxn id="21" idx="1"/>
          </p:cNvCxnSpPr>
          <p:nvPr/>
        </p:nvCxnSpPr>
        <p:spPr>
          <a:xfrm>
            <a:off x="7760520" y="3433982"/>
            <a:ext cx="2093697" cy="3591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말풍선: 사각형 2"/>
          <p:cNvSpPr/>
          <p:nvPr/>
        </p:nvSpPr>
        <p:spPr>
          <a:xfrm>
            <a:off x="3523394" y="3916741"/>
            <a:ext cx="1906481" cy="73994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23912" y="2078792"/>
            <a:ext cx="1675838" cy="2705437"/>
            <a:chOff x="1944517" y="1861684"/>
            <a:chExt cx="2099945" cy="33901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517" y="1861684"/>
              <a:ext cx="2099945" cy="339010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121798" y="2340952"/>
              <a:ext cx="1756415" cy="245458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21798" y="4166782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경기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21798" y="3530553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서울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121798" y="2900757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제주도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21798" y="2241509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경상도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531483" y="2452246"/>
            <a:ext cx="2229037" cy="2727208"/>
            <a:chOff x="5707821" y="2763193"/>
            <a:chExt cx="2021275" cy="220442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707821" y="2763193"/>
              <a:ext cx="2021275" cy="158708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312050" y="4395427"/>
              <a:ext cx="890637" cy="5721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Web 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854217" y="2625614"/>
            <a:ext cx="1807904" cy="2236266"/>
            <a:chOff x="9502521" y="2946692"/>
            <a:chExt cx="1358325" cy="168016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502521" y="2946692"/>
              <a:ext cx="1358325" cy="122009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882975" y="4326244"/>
              <a:ext cx="667755" cy="30061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37" name="말풍선: 사각형 2"/>
          <p:cNvSpPr/>
          <p:nvPr/>
        </p:nvSpPr>
        <p:spPr>
          <a:xfrm>
            <a:off x="7862001" y="3916741"/>
            <a:ext cx="1906481" cy="73994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공공데이터에 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2"/>
          <p:cNvSpPr/>
          <p:nvPr/>
        </p:nvSpPr>
        <p:spPr>
          <a:xfrm>
            <a:off x="7862001" y="2245396"/>
            <a:ext cx="1906481" cy="73994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응답 </a:t>
            </a:r>
            <a:r>
              <a:rPr lang="en-US" altLang="ko-KR" dirty="0" err="1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en-US" altLang="ko-KR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data </a:t>
            </a: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9" name="말풍선: 사각형 2"/>
          <p:cNvSpPr/>
          <p:nvPr/>
        </p:nvSpPr>
        <p:spPr>
          <a:xfrm>
            <a:off x="3523395" y="2245396"/>
            <a:ext cx="1906480" cy="73994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2562906" y="3579078"/>
            <a:ext cx="578979" cy="901864"/>
          </a:xfrm>
          <a:prstGeom prst="rect">
            <a:avLst/>
          </a:prstGeom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1646551" y="5106447"/>
            <a:ext cx="9759496" cy="12477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http://api.visitkorea.or.kr/openapi/service/rest/KorService/areaBasedList?ServiceKey=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&amp;contentTypeId=12&amp;areaCode=1&amp;sigunguCode=&amp;cat1=&amp;cat2=&amp;cat3=&amp;listYN=Y&amp;MobileOS=ETC&amp;MobileApp=TourAPI3.0_Guide&amp;arrange=A&amp;numOfRows=12&amp;pageNo=1</a:t>
            </a:r>
            <a:endParaRPr lang="ko-KR" altLang="en-US" sz="2000" spc="-1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" name="그룹 50"/>
          <p:cNvGrpSpPr>
            <a:grpSpLocks/>
          </p:cNvGrpSpPr>
          <p:nvPr/>
        </p:nvGrpSpPr>
        <p:grpSpPr>
          <a:xfrm>
            <a:off x="1691775" y="2438099"/>
            <a:ext cx="1500523" cy="2023671"/>
            <a:chOff x="6042412" y="478134"/>
            <a:chExt cx="3228165" cy="4200851"/>
          </a:xfrm>
        </p:grpSpPr>
        <p:sp>
          <p:nvSpPr>
            <p:cNvPr id="42" name="직사각형 41"/>
            <p:cNvSpPr/>
            <p:nvPr/>
          </p:nvSpPr>
          <p:spPr>
            <a:xfrm>
              <a:off x="6193599" y="502985"/>
              <a:ext cx="2987488" cy="4175004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6042412" y="478134"/>
              <a:ext cx="3228165" cy="4200851"/>
              <a:chOff x="5535516" y="475179"/>
              <a:chExt cx="3228165" cy="4535400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5658653" y="475179"/>
                <a:ext cx="3105028" cy="1529180"/>
                <a:chOff x="4105995" y="91516"/>
                <a:chExt cx="3105028" cy="2057428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4045" y="129403"/>
                  <a:ext cx="2987488" cy="2019541"/>
                </a:xfrm>
                <a:prstGeom prst="rect">
                  <a:avLst/>
                </a:prstGeom>
              </p:spPr>
            </p:pic>
            <p:sp>
              <p:nvSpPr>
                <p:cNvPr id="19" name="직사각형 18"/>
                <p:cNvSpPr/>
                <p:nvPr/>
              </p:nvSpPr>
              <p:spPr>
                <a:xfrm>
                  <a:off x="4105995" y="91516"/>
                  <a:ext cx="3105028" cy="2038266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경복궁</a:t>
                  </a:r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5658658" y="3466981"/>
                <a:ext cx="3105023" cy="1543598"/>
                <a:chOff x="9176467" y="1048790"/>
                <a:chExt cx="3105023" cy="1543598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0037" y="1048790"/>
                  <a:ext cx="2991963" cy="1542523"/>
                </a:xfrm>
                <a:prstGeom prst="rect">
                  <a:avLst/>
                </a:prstGeom>
              </p:spPr>
            </p:pic>
            <p:sp>
              <p:nvSpPr>
                <p:cNvPr id="45" name="직사각형 44"/>
                <p:cNvSpPr/>
                <p:nvPr/>
              </p:nvSpPr>
              <p:spPr>
                <a:xfrm>
                  <a:off x="9176467" y="1090038"/>
                  <a:ext cx="3105023" cy="1502350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경희궁</a:t>
                  </a: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5535516" y="1932607"/>
                <a:ext cx="3228165" cy="1561858"/>
                <a:chOff x="5537808" y="1932607"/>
                <a:chExt cx="3228165" cy="1561858"/>
              </a:xfrm>
            </p:grpSpPr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4520" y="1994269"/>
                  <a:ext cx="2991963" cy="1472711"/>
                </a:xfrm>
                <a:prstGeom prst="rect">
                  <a:avLst/>
                </a:prstGeom>
              </p:spPr>
            </p:pic>
            <p:sp>
              <p:nvSpPr>
                <p:cNvPr id="47" name="직사각형 46"/>
                <p:cNvSpPr/>
                <p:nvPr/>
              </p:nvSpPr>
              <p:spPr>
                <a:xfrm>
                  <a:off x="5537808" y="1932607"/>
                  <a:ext cx="3228165" cy="1561858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광화문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84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  <p:bldP spid="39" grpId="0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5215256" y="1756173"/>
            <a:ext cx="2775242" cy="4497557"/>
            <a:chOff x="1487529" y="1756175"/>
            <a:chExt cx="2775242" cy="4497557"/>
          </a:xfrm>
        </p:grpSpPr>
        <p:pic>
          <p:nvPicPr>
            <p:cNvPr id="92" name="Picture 4" descr="C:\Users\DB_Lab\Desktop\지도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628" y="1978273"/>
              <a:ext cx="2668475" cy="367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5" descr="C:\Users\DB_Lab\Desktop\폰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29" y="1756175"/>
              <a:ext cx="2775242" cy="449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2396848" y="187380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636343" y="1756174"/>
            <a:ext cx="2775242" cy="4497557"/>
            <a:chOff x="1487529" y="1756175"/>
            <a:chExt cx="2775242" cy="4497557"/>
          </a:xfrm>
        </p:grpSpPr>
        <p:pic>
          <p:nvPicPr>
            <p:cNvPr id="1028" name="Picture 4" descr="C:\Users\DB_Lab\Desktop\지도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628" y="1978273"/>
              <a:ext cx="2668475" cy="367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DB_Lab\Desktop\폰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29" y="1756175"/>
              <a:ext cx="2775242" cy="449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/>
            <p:cNvSpPr txBox="1"/>
            <p:nvPr/>
          </p:nvSpPr>
          <p:spPr>
            <a:xfrm>
              <a:off x="2396848" y="187380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일정 관리 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908025" y="1756176"/>
            <a:ext cx="2785936" cy="4497557"/>
            <a:chOff x="8908025" y="1756176"/>
            <a:chExt cx="2785936" cy="449755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025" y="1756176"/>
              <a:ext cx="2785936" cy="449755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9822691" y="187346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팀 일정</a:t>
              </a:r>
            </a:p>
          </p:txBody>
        </p:sp>
      </p:grpSp>
      <p:pic>
        <p:nvPicPr>
          <p:cNvPr id="2051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528243" y="2887344"/>
            <a:ext cx="341727" cy="394488"/>
          </a:xfrm>
          <a:prstGeom prst="rect">
            <a:avLst/>
          </a:prstGeom>
          <a:noFill/>
        </p:spPr>
      </p:pic>
      <p:pic>
        <p:nvPicPr>
          <p:cNvPr id="85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1857683" y="3697242"/>
            <a:ext cx="341727" cy="394488"/>
          </a:xfrm>
          <a:prstGeom prst="rect">
            <a:avLst/>
          </a:prstGeom>
          <a:noFill/>
        </p:spPr>
      </p:pic>
      <p:pic>
        <p:nvPicPr>
          <p:cNvPr id="86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374798" y="4777105"/>
            <a:ext cx="341727" cy="394488"/>
          </a:xfrm>
          <a:prstGeom prst="rect">
            <a:avLst/>
          </a:prstGeom>
          <a:noFill/>
        </p:spPr>
      </p:pic>
      <p:pic>
        <p:nvPicPr>
          <p:cNvPr id="87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3331401" y="4463596"/>
            <a:ext cx="341727" cy="394488"/>
          </a:xfrm>
          <a:prstGeom prst="rect">
            <a:avLst/>
          </a:prstGeom>
          <a:noFill/>
        </p:spPr>
      </p:pic>
      <p:grpSp>
        <p:nvGrpSpPr>
          <p:cNvPr id="88" name="그룹 87"/>
          <p:cNvGrpSpPr/>
          <p:nvPr/>
        </p:nvGrpSpPr>
        <p:grpSpPr>
          <a:xfrm>
            <a:off x="1636343" y="1756176"/>
            <a:ext cx="2785936" cy="4497557"/>
            <a:chOff x="1522487" y="1756176"/>
            <a:chExt cx="2785936" cy="4497557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7" y="1756176"/>
              <a:ext cx="2785936" cy="4497557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2437153" y="187346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pic>
        <p:nvPicPr>
          <p:cNvPr id="95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104890" y="2896053"/>
            <a:ext cx="341727" cy="394488"/>
          </a:xfrm>
          <a:prstGeom prst="rect">
            <a:avLst/>
          </a:prstGeom>
          <a:noFill/>
        </p:spPr>
      </p:pic>
      <p:pic>
        <p:nvPicPr>
          <p:cNvPr id="96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910314" y="4463596"/>
            <a:ext cx="341727" cy="394488"/>
          </a:xfrm>
          <a:prstGeom prst="rect">
            <a:avLst/>
          </a:prstGeom>
          <a:noFill/>
        </p:spPr>
      </p:pic>
      <p:pic>
        <p:nvPicPr>
          <p:cNvPr id="97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424120" y="3231756"/>
            <a:ext cx="341727" cy="394488"/>
          </a:xfrm>
          <a:prstGeom prst="rect">
            <a:avLst/>
          </a:prstGeom>
          <a:noFill/>
        </p:spPr>
      </p:pic>
      <p:pic>
        <p:nvPicPr>
          <p:cNvPr id="98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263073" y="2578613"/>
            <a:ext cx="341727" cy="394488"/>
          </a:xfrm>
          <a:prstGeom prst="rect">
            <a:avLst/>
          </a:prstGeom>
          <a:noFill/>
        </p:spPr>
      </p:pic>
      <p:grpSp>
        <p:nvGrpSpPr>
          <p:cNvPr id="3" name="그룹 2"/>
          <p:cNvGrpSpPr/>
          <p:nvPr/>
        </p:nvGrpSpPr>
        <p:grpSpPr>
          <a:xfrm>
            <a:off x="5215256" y="1756172"/>
            <a:ext cx="2785936" cy="4497557"/>
            <a:chOff x="5215256" y="1756176"/>
            <a:chExt cx="2785936" cy="44975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256" y="1756176"/>
              <a:ext cx="2785936" cy="449755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29922" y="187346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81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3B60"/>
          </a:solidFill>
        </a:ln>
      </a:spPr>
      <a:bodyPr rtlCol="0" anchor="ctr"/>
      <a:lstStyle>
        <a:defPPr algn="ctr">
          <a:defRPr sz="1600" spc="-150" dirty="0" smtClean="0">
            <a:solidFill>
              <a:srgbClr val="595959"/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595959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pFill/>
      </a:spPr>
      <a:bodyPr wrap="square" rtlCol="0">
        <a:spAutoFit/>
      </a:bodyPr>
      <a:lstStyle>
        <a:defPPr algn="ctr">
          <a:defRPr spc="-150" dirty="0" smtClean="0">
            <a:solidFill>
              <a:schemeClr val="tx1">
                <a:lumMod val="50000"/>
                <a:lumOff val="50000"/>
              </a:schemeClr>
            </a:solidFill>
            <a:latin typeface="Yoon 윤고딕 550_TT" panose="02090603020101020101" pitchFamily="18" charset="-127"/>
            <a:ea typeface="Yoon 윤고딕 550_TT" panose="0209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2354</Words>
  <Application>Microsoft Office PowerPoint</Application>
  <PresentationFormat>와이드스크린</PresentationFormat>
  <Paragraphs>627</Paragraphs>
  <Slides>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맑은 고딕</vt:lpstr>
      <vt:lpstr>Yoon 윤고딕 550_TT</vt:lpstr>
      <vt:lpstr>나눔고딕</vt:lpstr>
      <vt:lpstr>Arial</vt:lpstr>
      <vt:lpstr>Yoon 윤고딕 530_TT</vt:lpstr>
      <vt:lpstr>Wingdings</vt:lpstr>
      <vt:lpstr>Yoon 윤고딕 520_TT</vt:lpstr>
      <vt:lpstr>Rockwell Extra Bold</vt:lpstr>
      <vt:lpstr>Yoon 윤고딕 540_TT</vt:lpstr>
      <vt:lpstr>나눔바른고딕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김문희</dc:creator>
  <cp:lastModifiedBy>김문희</cp:lastModifiedBy>
  <cp:revision>251</cp:revision>
  <dcterms:created xsi:type="dcterms:W3CDTF">2016-11-09T05:41:54Z</dcterms:created>
  <dcterms:modified xsi:type="dcterms:W3CDTF">2017-02-21T15:15:35Z</dcterms:modified>
</cp:coreProperties>
</file>